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8288000" cy="10287000"/>
  <p:notesSz cx="6858000" cy="9144000"/>
  <p:embeddedFontLst>
    <p:embeddedFont>
      <p:font typeface="Inter" panose="020B0604020202020204" charset="0"/>
      <p:regular r:id="rId26"/>
    </p:embeddedFont>
    <p:embeddedFont>
      <p:font typeface="Inter Bold" panose="020B0604020202020204" charset="0"/>
      <p:regular r:id="rId27"/>
    </p:embeddedFont>
    <p:embeddedFont>
      <p:font typeface="Inter Medium" panose="020B0604020202020204" charset="0"/>
      <p:regular r:id="rId28"/>
    </p:embeddedFont>
    <p:embeddedFont>
      <p:font typeface="Open Sans" panose="020B0606030504020204" pitchFamily="34" charset="0"/>
      <p:regular r:id="rId29"/>
      <p:bold r:id="rId30"/>
      <p:italic r:id="rId31"/>
      <p:boldItalic r:id="rId32"/>
    </p:embeddedFont>
    <p:embeddedFont>
      <p:font typeface="Open Sans Bold" panose="020B0806030504020204" charset="0"/>
      <p:regular r:id="rId33"/>
      <p:bold r:id="rId34"/>
    </p:embeddedFont>
    <p:embeddedFont>
      <p:font typeface="Source Sans Pro" panose="020B0503030403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96"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sv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7.svg"/><Relationship Id="rId9" Type="http://schemas.openxmlformats.org/officeDocument/2006/relationships/image" Target="../media/image48.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16.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image" Target="../media/image5.jpeg"/><Relationship Id="rId16" Type="http://schemas.openxmlformats.org/officeDocument/2006/relationships/image" Target="../media/image60.svg"/><Relationship Id="rId20"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17.svg"/><Relationship Id="rId9" Type="http://schemas.openxmlformats.org/officeDocument/2006/relationships/image" Target="../media/image53.png"/><Relationship Id="rId14" Type="http://schemas.openxmlformats.org/officeDocument/2006/relationships/image" Target="../media/image58.sv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87.png"/><Relationship Id="rId3" Type="http://schemas.openxmlformats.org/officeDocument/2006/relationships/image" Target="../media/image66.svg"/><Relationship Id="rId21" Type="http://schemas.openxmlformats.org/officeDocument/2006/relationships/image" Target="../media/image84.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5" Type="http://schemas.openxmlformats.org/officeDocument/2006/relationships/image" Target="../media/image86.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24" Type="http://schemas.openxmlformats.org/officeDocument/2006/relationships/image" Target="../media/image85.png"/><Relationship Id="rId5" Type="http://schemas.openxmlformats.org/officeDocument/2006/relationships/image" Target="../media/image68.svg"/><Relationship Id="rId15" Type="http://schemas.openxmlformats.org/officeDocument/2006/relationships/image" Target="../media/image78.svg"/><Relationship Id="rId23" Type="http://schemas.openxmlformats.org/officeDocument/2006/relationships/image" Target="../media/image50.svg"/><Relationship Id="rId28" Type="http://schemas.openxmlformats.org/officeDocument/2006/relationships/image" Target="../media/image89.pn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 Id="rId22" Type="http://schemas.openxmlformats.org/officeDocument/2006/relationships/image" Target="../media/image49.png"/><Relationship Id="rId27" Type="http://schemas.openxmlformats.org/officeDocument/2006/relationships/image" Target="../media/image88.sv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png"/><Relationship Id="rId7" Type="http://schemas.openxmlformats.org/officeDocument/2006/relationships/image" Target="../media/image96.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3.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6.jpe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sv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7.sv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png"/><Relationship Id="rId7" Type="http://schemas.openxmlformats.org/officeDocument/2006/relationships/image" Target="../media/image35.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7898006" y="8232317"/>
            <a:ext cx="399519" cy="1025983"/>
            <a:chOff x="0" y="0"/>
            <a:chExt cx="1280047" cy="3287216"/>
          </a:xfrm>
        </p:grpSpPr>
        <p:sp>
          <p:nvSpPr>
            <p:cNvPr id="4" name="Freeform 4"/>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endParaRPr lang="en-US"/>
            </a:p>
          </p:txBody>
        </p:sp>
      </p:grpSp>
      <p:sp>
        <p:nvSpPr>
          <p:cNvPr id="5" name="AutoShape 5"/>
          <p:cNvSpPr/>
          <p:nvPr/>
        </p:nvSpPr>
        <p:spPr>
          <a:xfrm>
            <a:off x="8320645" y="5458930"/>
            <a:ext cx="1646710" cy="0"/>
          </a:xfrm>
          <a:prstGeom prst="line">
            <a:avLst/>
          </a:prstGeom>
          <a:ln w="28575" cap="flat">
            <a:solidFill>
              <a:srgbClr val="FFFFFF"/>
            </a:solidFill>
            <a:prstDash val="solid"/>
            <a:headEnd type="none" w="sm" len="sm"/>
            <a:tailEnd type="none" w="sm" len="sm"/>
          </a:ln>
        </p:spPr>
        <p:txBody>
          <a:bodyPr/>
          <a:lstStyle/>
          <a:p>
            <a:endParaRPr lang="en-US"/>
          </a:p>
        </p:txBody>
      </p:sp>
      <p:sp>
        <p:nvSpPr>
          <p:cNvPr id="6" name="Freeform 6"/>
          <p:cNvSpPr/>
          <p:nvPr/>
        </p:nvSpPr>
        <p:spPr>
          <a:xfrm>
            <a:off x="13294201" y="6333767"/>
            <a:ext cx="5428219" cy="5238231"/>
          </a:xfrm>
          <a:custGeom>
            <a:avLst/>
            <a:gdLst/>
            <a:ahLst/>
            <a:cxnLst/>
            <a:rect l="l" t="t" r="r" b="b"/>
            <a:pathLst>
              <a:path w="5428219" h="5238231">
                <a:moveTo>
                  <a:pt x="0" y="0"/>
                </a:moveTo>
                <a:lnTo>
                  <a:pt x="5428219" y="0"/>
                </a:lnTo>
                <a:lnTo>
                  <a:pt x="5428219" y="5238231"/>
                </a:lnTo>
                <a:lnTo>
                  <a:pt x="0" y="5238231"/>
                </a:lnTo>
                <a:lnTo>
                  <a:pt x="0" y="0"/>
                </a:lnTo>
                <a:close/>
              </a:path>
            </a:pathLst>
          </a:custGeom>
          <a:blipFill>
            <a:blip r:embed="rId3"/>
            <a:stretch>
              <a:fillRect/>
            </a:stretch>
          </a:blipFill>
        </p:spPr>
        <p:txBody>
          <a:bodyPr/>
          <a:lstStyle/>
          <a:p>
            <a:endParaRPr lang="en-US"/>
          </a:p>
        </p:txBody>
      </p:sp>
      <p:sp>
        <p:nvSpPr>
          <p:cNvPr id="7" name="Freeform 7"/>
          <p:cNvSpPr/>
          <p:nvPr/>
        </p:nvSpPr>
        <p:spPr>
          <a:xfrm>
            <a:off x="489761" y="531918"/>
            <a:ext cx="3659096" cy="1028266"/>
          </a:xfrm>
          <a:custGeom>
            <a:avLst/>
            <a:gdLst/>
            <a:ahLst/>
            <a:cxnLst/>
            <a:rect l="l" t="t" r="r" b="b"/>
            <a:pathLst>
              <a:path w="3659096" h="1028266">
                <a:moveTo>
                  <a:pt x="0" y="0"/>
                </a:moveTo>
                <a:lnTo>
                  <a:pt x="3659096" y="0"/>
                </a:lnTo>
                <a:lnTo>
                  <a:pt x="3659096" y="1028266"/>
                </a:lnTo>
                <a:lnTo>
                  <a:pt x="0" y="1028266"/>
                </a:lnTo>
                <a:lnTo>
                  <a:pt x="0" y="0"/>
                </a:lnTo>
                <a:close/>
              </a:path>
            </a:pathLst>
          </a:custGeom>
          <a:blipFill>
            <a:blip r:embed="rId4"/>
            <a:stretch>
              <a:fillRect/>
            </a:stretch>
          </a:blipFill>
        </p:spPr>
        <p:txBody>
          <a:bodyPr/>
          <a:lstStyle/>
          <a:p>
            <a:endParaRPr lang="en-US"/>
          </a:p>
        </p:txBody>
      </p:sp>
      <p:sp>
        <p:nvSpPr>
          <p:cNvPr id="8" name="Freeform 8"/>
          <p:cNvSpPr/>
          <p:nvPr/>
        </p:nvSpPr>
        <p:spPr>
          <a:xfrm>
            <a:off x="14809415" y="531918"/>
            <a:ext cx="3088591" cy="1177334"/>
          </a:xfrm>
          <a:custGeom>
            <a:avLst/>
            <a:gdLst/>
            <a:ahLst/>
            <a:cxnLst/>
            <a:rect l="l" t="t" r="r" b="b"/>
            <a:pathLst>
              <a:path w="3088591" h="1177334">
                <a:moveTo>
                  <a:pt x="0" y="0"/>
                </a:moveTo>
                <a:lnTo>
                  <a:pt x="3088591" y="0"/>
                </a:lnTo>
                <a:lnTo>
                  <a:pt x="3088591" y="1177334"/>
                </a:lnTo>
                <a:lnTo>
                  <a:pt x="0" y="1177334"/>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098087" y="4265773"/>
            <a:ext cx="16091825" cy="927103"/>
          </a:xfrm>
          <a:prstGeom prst="rect">
            <a:avLst/>
          </a:prstGeom>
        </p:spPr>
        <p:txBody>
          <a:bodyPr lIns="0" tIns="0" rIns="0" bIns="0" rtlCol="0" anchor="t">
            <a:spAutoFit/>
          </a:bodyPr>
          <a:lstStyle/>
          <a:p>
            <a:pPr algn="ctr">
              <a:lnSpc>
                <a:spcPts val="7699"/>
              </a:lnSpc>
              <a:spcBef>
                <a:spcPct val="0"/>
              </a:spcBef>
            </a:pPr>
            <a:r>
              <a:rPr lang="en-US" sz="5499" dirty="0">
                <a:solidFill>
                  <a:srgbClr val="FFFFFF"/>
                </a:solidFill>
                <a:latin typeface="Open Sans"/>
              </a:rPr>
              <a:t>Cybersecurity concerns for the Smart Grid</a:t>
            </a:r>
          </a:p>
        </p:txBody>
      </p:sp>
      <p:sp>
        <p:nvSpPr>
          <p:cNvPr id="11" name="TextBox 11"/>
          <p:cNvSpPr txBox="1"/>
          <p:nvPr/>
        </p:nvSpPr>
        <p:spPr>
          <a:xfrm>
            <a:off x="2319309" y="6381173"/>
            <a:ext cx="13271377" cy="2073581"/>
          </a:xfrm>
          <a:prstGeom prst="rect">
            <a:avLst/>
          </a:prstGeom>
        </p:spPr>
        <p:txBody>
          <a:bodyPr lIns="0" tIns="0" rIns="0" bIns="0" rtlCol="0" anchor="t">
            <a:spAutoFit/>
          </a:bodyPr>
          <a:lstStyle/>
          <a:p>
            <a:pPr>
              <a:lnSpc>
                <a:spcPts val="3359"/>
              </a:lnSpc>
            </a:pPr>
            <a:r>
              <a:rPr lang="en-US" sz="2400" dirty="0">
                <a:solidFill>
                  <a:srgbClr val="FFFFFF"/>
                </a:solidFill>
                <a:latin typeface="Open Sans"/>
              </a:rPr>
              <a:t>Jim Mckenney,  MBA, BSE, GPEN, GSNA, Lean </a:t>
            </a:r>
          </a:p>
          <a:p>
            <a:pPr>
              <a:lnSpc>
                <a:spcPts val="3080"/>
              </a:lnSpc>
            </a:pPr>
            <a:r>
              <a:rPr lang="en-US" sz="2200" dirty="0">
                <a:solidFill>
                  <a:srgbClr val="FFFFFF"/>
                </a:solidFill>
                <a:latin typeface="Open Sans"/>
              </a:rPr>
              <a:t>Practice Director, NCC Group</a:t>
            </a:r>
          </a:p>
          <a:p>
            <a:pPr>
              <a:lnSpc>
                <a:spcPts val="3080"/>
              </a:lnSpc>
            </a:pPr>
            <a:r>
              <a:rPr lang="en-US" sz="2200" dirty="0">
                <a:solidFill>
                  <a:srgbClr val="FFFFFF"/>
                </a:solidFill>
                <a:latin typeface="Open Sans"/>
              </a:rPr>
              <a:t>Operational Technology Cyber Engineering</a:t>
            </a:r>
          </a:p>
          <a:p>
            <a:pPr>
              <a:lnSpc>
                <a:spcPts val="3359"/>
              </a:lnSpc>
            </a:pPr>
            <a:endParaRPr lang="en-US" sz="2200" dirty="0">
              <a:solidFill>
                <a:srgbClr val="FFFFFF"/>
              </a:solidFill>
              <a:latin typeface="Open Sans"/>
            </a:endParaRPr>
          </a:p>
          <a:p>
            <a:pPr>
              <a:lnSpc>
                <a:spcPts val="3359"/>
              </a:lnSpc>
              <a:spcBef>
                <a:spcPct val="0"/>
              </a:spcBef>
            </a:pPr>
            <a:r>
              <a:rPr lang="en-US" sz="2400" dirty="0">
                <a:solidFill>
                  <a:srgbClr val="FFFFFF"/>
                </a:solidFill>
                <a:latin typeface="Open Sans"/>
              </a:rPr>
              <a:t>https://www.linkedin.com/in/jimmckenney</a:t>
            </a:r>
          </a:p>
        </p:txBody>
      </p:sp>
      <p:sp>
        <p:nvSpPr>
          <p:cNvPr id="14" name="TextBox 13">
            <a:extLst>
              <a:ext uri="{FF2B5EF4-FFF2-40B4-BE49-F238E27FC236}">
                <a16:creationId xmlns:a16="http://schemas.microsoft.com/office/drawing/2014/main" id="{5DD5FF1D-D019-B87E-735B-C1A275A878CF}"/>
              </a:ext>
            </a:extLst>
          </p:cNvPr>
          <p:cNvSpPr txBox="1"/>
          <p:nvPr/>
        </p:nvSpPr>
        <p:spPr>
          <a:xfrm>
            <a:off x="-4431082" y="5595626"/>
            <a:ext cx="15438328" cy="382797"/>
          </a:xfrm>
          <a:prstGeom prst="rect">
            <a:avLst/>
          </a:prstGeom>
          <a:noFill/>
        </p:spPr>
        <p:txBody>
          <a:bodyPr wrap="square">
            <a:spAutoFit/>
          </a:bodyPr>
          <a:lstStyle/>
          <a:p>
            <a:pPr>
              <a:lnSpc>
                <a:spcPts val="2379"/>
              </a:lnSpc>
            </a:pPr>
            <a:r>
              <a:rPr lang="en-US" sz="1800" dirty="0">
                <a:solidFill>
                  <a:srgbClr val="171616"/>
                </a:solidFill>
                <a:latin typeface="Open Sans Bold"/>
              </a:rPr>
              <a:t>Our values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endParaRPr lang="en-US"/>
            </a:p>
          </p:txBody>
        </p:sp>
      </p:grpSp>
      <p:grpSp>
        <p:nvGrpSpPr>
          <p:cNvPr id="6" name="Group 6"/>
          <p:cNvGrpSpPr/>
          <p:nvPr/>
        </p:nvGrpSpPr>
        <p:grpSpPr>
          <a:xfrm>
            <a:off x="1874382" y="3449253"/>
            <a:ext cx="5035257" cy="2828736"/>
            <a:chOff x="0" y="0"/>
            <a:chExt cx="6713676" cy="3771648"/>
          </a:xfrm>
        </p:grpSpPr>
        <p:pic>
          <p:nvPicPr>
            <p:cNvPr id="7" name="Picture 7"/>
            <p:cNvPicPr>
              <a:picLocks noChangeAspect="1"/>
            </p:cNvPicPr>
            <p:nvPr/>
          </p:nvPicPr>
          <p:blipFill>
            <a:blip r:embed="rId5"/>
            <a:srcRect t="7879" b="7879"/>
            <a:stretch>
              <a:fillRect/>
            </a:stretch>
          </p:blipFill>
          <p:spPr>
            <a:xfrm>
              <a:off x="0" y="0"/>
              <a:ext cx="6713676" cy="3771648"/>
            </a:xfrm>
            <a:prstGeom prst="rect">
              <a:avLst/>
            </a:prstGeom>
          </p:spPr>
        </p:pic>
      </p:grpSp>
      <p:grpSp>
        <p:nvGrpSpPr>
          <p:cNvPr id="8" name="Group 8"/>
          <p:cNvGrpSpPr/>
          <p:nvPr/>
        </p:nvGrpSpPr>
        <p:grpSpPr>
          <a:xfrm>
            <a:off x="1874382" y="6523273"/>
            <a:ext cx="2382775" cy="1709044"/>
            <a:chOff x="0" y="0"/>
            <a:chExt cx="3177033" cy="2278725"/>
          </a:xfrm>
        </p:grpSpPr>
        <p:pic>
          <p:nvPicPr>
            <p:cNvPr id="9" name="Picture 9"/>
            <p:cNvPicPr>
              <a:picLocks noChangeAspect="1"/>
            </p:cNvPicPr>
            <p:nvPr/>
          </p:nvPicPr>
          <p:blipFill>
            <a:blip r:embed="rId6"/>
            <a:srcRect l="3526" r="3526"/>
            <a:stretch>
              <a:fillRect/>
            </a:stretch>
          </p:blipFill>
          <p:spPr>
            <a:xfrm>
              <a:off x="0" y="0"/>
              <a:ext cx="3177033" cy="2278725"/>
            </a:xfrm>
            <a:prstGeom prst="rect">
              <a:avLst/>
            </a:prstGeom>
          </p:spPr>
        </p:pic>
      </p:grpSp>
      <p:grpSp>
        <p:nvGrpSpPr>
          <p:cNvPr id="10" name="Group 10"/>
          <p:cNvGrpSpPr/>
          <p:nvPr/>
        </p:nvGrpSpPr>
        <p:grpSpPr>
          <a:xfrm>
            <a:off x="4526864" y="6523273"/>
            <a:ext cx="2382775" cy="1709044"/>
            <a:chOff x="0" y="0"/>
            <a:chExt cx="3177033" cy="2278725"/>
          </a:xfrm>
        </p:grpSpPr>
        <p:pic>
          <p:nvPicPr>
            <p:cNvPr id="11" name="Picture 11"/>
            <p:cNvPicPr>
              <a:picLocks noChangeAspect="1"/>
            </p:cNvPicPr>
            <p:nvPr/>
          </p:nvPicPr>
          <p:blipFill>
            <a:blip r:embed="rId7"/>
            <a:srcRect l="3511" r="3511"/>
            <a:stretch>
              <a:fillRect/>
            </a:stretch>
          </p:blipFill>
          <p:spPr>
            <a:xfrm>
              <a:off x="0" y="0"/>
              <a:ext cx="3177033" cy="2278725"/>
            </a:xfrm>
            <a:prstGeom prst="rect">
              <a:avLst/>
            </a:prstGeom>
          </p:spPr>
        </p:pic>
      </p:grpSp>
      <p:grpSp>
        <p:nvGrpSpPr>
          <p:cNvPr id="12" name="Group 12"/>
          <p:cNvGrpSpPr/>
          <p:nvPr/>
        </p:nvGrpSpPr>
        <p:grpSpPr>
          <a:xfrm>
            <a:off x="7194099" y="3449253"/>
            <a:ext cx="6587885" cy="4783064"/>
            <a:chOff x="0" y="0"/>
            <a:chExt cx="8783847" cy="6377418"/>
          </a:xfrm>
        </p:grpSpPr>
        <p:pic>
          <p:nvPicPr>
            <p:cNvPr id="13" name="Picture 13"/>
            <p:cNvPicPr>
              <a:picLocks noChangeAspect="1"/>
            </p:cNvPicPr>
            <p:nvPr/>
          </p:nvPicPr>
          <p:blipFill>
            <a:blip r:embed="rId8"/>
            <a:srcRect l="4117" r="4117"/>
            <a:stretch>
              <a:fillRect/>
            </a:stretch>
          </p:blipFill>
          <p:spPr>
            <a:xfrm>
              <a:off x="0" y="0"/>
              <a:ext cx="8783847" cy="6377418"/>
            </a:xfrm>
            <a:prstGeom prst="rect">
              <a:avLst/>
            </a:prstGeom>
          </p:spPr>
        </p:pic>
      </p:grpSp>
      <p:grpSp>
        <p:nvGrpSpPr>
          <p:cNvPr id="14" name="Group 14"/>
          <p:cNvGrpSpPr/>
          <p:nvPr/>
        </p:nvGrpSpPr>
        <p:grpSpPr>
          <a:xfrm>
            <a:off x="14067735" y="3449253"/>
            <a:ext cx="2345884" cy="4783064"/>
            <a:chOff x="0" y="0"/>
            <a:chExt cx="3127845" cy="6377418"/>
          </a:xfrm>
        </p:grpSpPr>
        <p:pic>
          <p:nvPicPr>
            <p:cNvPr id="15" name="Picture 15"/>
            <p:cNvPicPr>
              <a:picLocks noChangeAspect="1"/>
            </p:cNvPicPr>
            <p:nvPr/>
          </p:nvPicPr>
          <p:blipFill>
            <a:blip r:embed="rId9"/>
            <a:srcRect l="25477" r="25477"/>
            <a:stretch>
              <a:fillRect/>
            </a:stretch>
          </p:blipFill>
          <p:spPr>
            <a:xfrm>
              <a:off x="0" y="0"/>
              <a:ext cx="3127845" cy="6377418"/>
            </a:xfrm>
            <a:prstGeom prst="rect">
              <a:avLst/>
            </a:prstGeom>
          </p:spPr>
        </p:pic>
      </p:grpSp>
      <p:grpSp>
        <p:nvGrpSpPr>
          <p:cNvPr id="16" name="Group 16"/>
          <p:cNvGrpSpPr/>
          <p:nvPr/>
        </p:nvGrpSpPr>
        <p:grpSpPr>
          <a:xfrm>
            <a:off x="16025122" y="5452288"/>
            <a:ext cx="776993" cy="776993"/>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grpSp>
        <p:nvGrpSpPr>
          <p:cNvPr id="18" name="Group 18"/>
          <p:cNvGrpSpPr>
            <a:grpSpLocks noChangeAspect="1"/>
          </p:cNvGrpSpPr>
          <p:nvPr/>
        </p:nvGrpSpPr>
        <p:grpSpPr>
          <a:xfrm rot="5400000">
            <a:off x="16272021" y="5693416"/>
            <a:ext cx="340344" cy="294738"/>
            <a:chOff x="0" y="0"/>
            <a:chExt cx="6350000" cy="5499100"/>
          </a:xfrm>
        </p:grpSpPr>
        <p:sp>
          <p:nvSpPr>
            <p:cNvPr id="19" name="Freeform 1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000000"/>
            </a:solidFill>
          </p:spPr>
          <p:txBody>
            <a:bodyPr/>
            <a:lstStyle/>
            <a:p>
              <a:endParaRPr lang="en-US"/>
            </a:p>
          </p:txBody>
        </p:sp>
      </p:grpSp>
      <p:sp>
        <p:nvSpPr>
          <p:cNvPr id="20" name="TextBox 20"/>
          <p:cNvSpPr txBox="1"/>
          <p:nvPr/>
        </p:nvSpPr>
        <p:spPr>
          <a:xfrm>
            <a:off x="1028700" y="1719328"/>
            <a:ext cx="16230600"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Inter Bold"/>
              </a:rPr>
              <a:t>THREATS TO ENERGY</a:t>
            </a:r>
          </a:p>
        </p:txBody>
      </p:sp>
      <p:sp>
        <p:nvSpPr>
          <p:cNvPr id="21" name="TextBox 21"/>
          <p:cNvSpPr txBox="1"/>
          <p:nvPr/>
        </p:nvSpPr>
        <p:spPr>
          <a:xfrm>
            <a:off x="787867" y="554694"/>
            <a:ext cx="6909203"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Open Sans Bold"/>
              </a:rPr>
              <a:t>NCC GROUP OPERATIONAL TECHNOLOGY CYBER ENGINEERING (OTCE)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
        <p:cNvGrpSpPr/>
        <p:nvPr/>
      </p:nvGrpSpPr>
      <p:grpSpPr>
        <a:xfrm>
          <a:off x="0" y="0"/>
          <a:ext cx="0" cy="0"/>
          <a:chOff x="0" y="0"/>
          <a:chExt cx="0" cy="0"/>
        </a:xfrm>
      </p:grpSpPr>
      <p:sp>
        <p:nvSpPr>
          <p:cNvPr id="2" name="Freeform 2"/>
          <p:cNvSpPr/>
          <p:nvPr/>
        </p:nvSpPr>
        <p:spPr>
          <a:xfrm>
            <a:off x="9942084" y="474833"/>
            <a:ext cx="7317216" cy="1285785"/>
          </a:xfrm>
          <a:custGeom>
            <a:avLst/>
            <a:gdLst/>
            <a:ahLst/>
            <a:cxnLst/>
            <a:rect l="l" t="t" r="r" b="b"/>
            <a:pathLst>
              <a:path w="7317216" h="1285785">
                <a:moveTo>
                  <a:pt x="0" y="0"/>
                </a:moveTo>
                <a:lnTo>
                  <a:pt x="7317216" y="0"/>
                </a:lnTo>
                <a:lnTo>
                  <a:pt x="7317216" y="1285785"/>
                </a:lnTo>
                <a:lnTo>
                  <a:pt x="0" y="1285785"/>
                </a:lnTo>
                <a:lnTo>
                  <a:pt x="0" y="0"/>
                </a:lnTo>
                <a:close/>
              </a:path>
            </a:pathLst>
          </a:custGeom>
          <a:blipFill>
            <a:blip r:embed="rId2"/>
            <a:stretch>
              <a:fillRect b="-30692"/>
            </a:stretch>
          </a:blipFill>
        </p:spPr>
        <p:txBody>
          <a:bodyPr/>
          <a:lstStyle/>
          <a:p>
            <a:endParaRPr lang="en-US"/>
          </a:p>
        </p:txBody>
      </p:sp>
      <p:sp>
        <p:nvSpPr>
          <p:cNvPr id="3" name="Freeform 3"/>
          <p:cNvSpPr/>
          <p:nvPr/>
        </p:nvSpPr>
        <p:spPr>
          <a:xfrm>
            <a:off x="0" y="1793103"/>
            <a:ext cx="4495247" cy="7905704"/>
          </a:xfrm>
          <a:custGeom>
            <a:avLst/>
            <a:gdLst/>
            <a:ahLst/>
            <a:cxnLst/>
            <a:rect l="l" t="t" r="r" b="b"/>
            <a:pathLst>
              <a:path w="4495247" h="7905704">
                <a:moveTo>
                  <a:pt x="0" y="0"/>
                </a:moveTo>
                <a:lnTo>
                  <a:pt x="4495247" y="0"/>
                </a:lnTo>
                <a:lnTo>
                  <a:pt x="4495247" y="7905704"/>
                </a:lnTo>
                <a:lnTo>
                  <a:pt x="0" y="7905704"/>
                </a:lnTo>
                <a:lnTo>
                  <a:pt x="0" y="0"/>
                </a:lnTo>
                <a:close/>
              </a:path>
            </a:pathLst>
          </a:custGeom>
          <a:blipFill>
            <a:blip r:embed="rId3"/>
            <a:stretch>
              <a:fillRect/>
            </a:stretch>
          </a:blipFill>
        </p:spPr>
        <p:txBody>
          <a:bodyPr/>
          <a:lstStyle/>
          <a:p>
            <a:endParaRPr lang="en-US"/>
          </a:p>
        </p:txBody>
      </p:sp>
      <p:sp>
        <p:nvSpPr>
          <p:cNvPr id="4" name="Freeform 4"/>
          <p:cNvSpPr/>
          <p:nvPr/>
        </p:nvSpPr>
        <p:spPr>
          <a:xfrm>
            <a:off x="7254992" y="7239775"/>
            <a:ext cx="9292853" cy="2459032"/>
          </a:xfrm>
          <a:custGeom>
            <a:avLst/>
            <a:gdLst/>
            <a:ahLst/>
            <a:cxnLst/>
            <a:rect l="l" t="t" r="r" b="b"/>
            <a:pathLst>
              <a:path w="10004308" h="2647294">
                <a:moveTo>
                  <a:pt x="0" y="0"/>
                </a:moveTo>
                <a:lnTo>
                  <a:pt x="10004308" y="0"/>
                </a:lnTo>
                <a:lnTo>
                  <a:pt x="10004308" y="2647293"/>
                </a:lnTo>
                <a:lnTo>
                  <a:pt x="0" y="2647293"/>
                </a:lnTo>
                <a:lnTo>
                  <a:pt x="0" y="0"/>
                </a:lnTo>
                <a:close/>
              </a:path>
            </a:pathLst>
          </a:custGeom>
          <a:blipFill>
            <a:blip r:embed="rId4"/>
            <a:stretch>
              <a:fillRect/>
            </a:stretch>
          </a:blipFill>
        </p:spPr>
        <p:txBody>
          <a:bodyPr/>
          <a:lstStyle/>
          <a:p>
            <a:endParaRPr lang="en-US"/>
          </a:p>
        </p:txBody>
      </p:sp>
      <p:sp>
        <p:nvSpPr>
          <p:cNvPr id="5" name="Freeform 5"/>
          <p:cNvSpPr/>
          <p:nvPr/>
        </p:nvSpPr>
        <p:spPr>
          <a:xfrm>
            <a:off x="7242547" y="3477219"/>
            <a:ext cx="9280408" cy="2313007"/>
          </a:xfrm>
          <a:custGeom>
            <a:avLst/>
            <a:gdLst/>
            <a:ahLst/>
            <a:cxnLst/>
            <a:rect l="l" t="t" r="r" b="b"/>
            <a:pathLst>
              <a:path w="10004308" h="2493429">
                <a:moveTo>
                  <a:pt x="0" y="0"/>
                </a:moveTo>
                <a:lnTo>
                  <a:pt x="10004308" y="0"/>
                </a:lnTo>
                <a:lnTo>
                  <a:pt x="10004308" y="2493429"/>
                </a:lnTo>
                <a:lnTo>
                  <a:pt x="0" y="2493429"/>
                </a:lnTo>
                <a:lnTo>
                  <a:pt x="0" y="0"/>
                </a:lnTo>
                <a:close/>
              </a:path>
            </a:pathLst>
          </a:custGeom>
          <a:blipFill>
            <a:blip r:embed="rId5"/>
            <a:stretch>
              <a:fillRect/>
            </a:stretch>
          </a:blipFill>
        </p:spPr>
        <p:txBody>
          <a:bodyPr/>
          <a:lstStyle/>
          <a:p>
            <a:endParaRPr lang="en-US"/>
          </a:p>
        </p:txBody>
      </p:sp>
      <p:sp>
        <p:nvSpPr>
          <p:cNvPr id="6" name="Freeform 6"/>
          <p:cNvSpPr/>
          <p:nvPr/>
        </p:nvSpPr>
        <p:spPr>
          <a:xfrm>
            <a:off x="4820270" y="6400166"/>
            <a:ext cx="2190430" cy="3298641"/>
          </a:xfrm>
          <a:custGeom>
            <a:avLst/>
            <a:gdLst/>
            <a:ahLst/>
            <a:cxnLst/>
            <a:rect l="l" t="t" r="r" b="b"/>
            <a:pathLst>
              <a:path w="2190430" h="3298641">
                <a:moveTo>
                  <a:pt x="0" y="0"/>
                </a:moveTo>
                <a:lnTo>
                  <a:pt x="2190431" y="0"/>
                </a:lnTo>
                <a:lnTo>
                  <a:pt x="2190431" y="3298641"/>
                </a:lnTo>
                <a:lnTo>
                  <a:pt x="0" y="3298641"/>
                </a:lnTo>
                <a:lnTo>
                  <a:pt x="0" y="0"/>
                </a:lnTo>
                <a:close/>
              </a:path>
            </a:pathLst>
          </a:custGeom>
          <a:blipFill>
            <a:blip r:embed="rId6"/>
            <a:stretch>
              <a:fillRect l="-61772" r="-55690"/>
            </a:stretch>
          </a:blipFill>
        </p:spPr>
        <p:txBody>
          <a:bodyPr/>
          <a:lstStyle/>
          <a:p>
            <a:endParaRPr lang="en-US"/>
          </a:p>
        </p:txBody>
      </p:sp>
      <p:sp>
        <p:nvSpPr>
          <p:cNvPr id="7" name="Freeform 7"/>
          <p:cNvSpPr/>
          <p:nvPr/>
        </p:nvSpPr>
        <p:spPr>
          <a:xfrm>
            <a:off x="4820270" y="3477219"/>
            <a:ext cx="2190430" cy="2773730"/>
          </a:xfrm>
          <a:custGeom>
            <a:avLst/>
            <a:gdLst/>
            <a:ahLst/>
            <a:cxnLst/>
            <a:rect l="l" t="t" r="r" b="b"/>
            <a:pathLst>
              <a:path w="2190430" h="2773730">
                <a:moveTo>
                  <a:pt x="0" y="0"/>
                </a:moveTo>
                <a:lnTo>
                  <a:pt x="2190431" y="0"/>
                </a:lnTo>
                <a:lnTo>
                  <a:pt x="2190431" y="2773730"/>
                </a:lnTo>
                <a:lnTo>
                  <a:pt x="0" y="2773730"/>
                </a:lnTo>
                <a:lnTo>
                  <a:pt x="0" y="0"/>
                </a:lnTo>
                <a:close/>
              </a:path>
            </a:pathLst>
          </a:custGeom>
          <a:blipFill>
            <a:blip r:embed="rId7"/>
            <a:stretch>
              <a:fillRect l="-55402" r="-34660"/>
            </a:stretch>
          </a:blipFill>
        </p:spPr>
        <p:txBody>
          <a:bodyPr/>
          <a:lstStyle/>
          <a:p>
            <a:endParaRPr lang="en-US"/>
          </a:p>
        </p:txBody>
      </p:sp>
      <p:sp>
        <p:nvSpPr>
          <p:cNvPr id="8" name="Freeform 8"/>
          <p:cNvSpPr/>
          <p:nvPr/>
        </p:nvSpPr>
        <p:spPr>
          <a:xfrm>
            <a:off x="4687053" y="2409636"/>
            <a:ext cx="2323648" cy="915183"/>
          </a:xfrm>
          <a:custGeom>
            <a:avLst/>
            <a:gdLst/>
            <a:ahLst/>
            <a:cxnLst/>
            <a:rect l="l" t="t" r="r" b="b"/>
            <a:pathLst>
              <a:path w="2323648" h="915183">
                <a:moveTo>
                  <a:pt x="0" y="0"/>
                </a:moveTo>
                <a:lnTo>
                  <a:pt x="2323648" y="0"/>
                </a:lnTo>
                <a:lnTo>
                  <a:pt x="2323648" y="915183"/>
                </a:lnTo>
                <a:lnTo>
                  <a:pt x="0" y="915183"/>
                </a:lnTo>
                <a:lnTo>
                  <a:pt x="0" y="0"/>
                </a:lnTo>
                <a:close/>
              </a:path>
            </a:pathLst>
          </a:custGeom>
          <a:blipFill>
            <a:blip r:embed="rId8"/>
            <a:stretch>
              <a:fillRect t="-26254" b="-42906"/>
            </a:stretch>
          </a:blipFill>
        </p:spPr>
        <p:txBody>
          <a:bodyPr/>
          <a:lstStyle/>
          <a:p>
            <a:endParaRPr lang="en-US"/>
          </a:p>
        </p:txBody>
      </p:sp>
      <p:sp>
        <p:nvSpPr>
          <p:cNvPr id="9" name="TextBox 9"/>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Inter Bold"/>
              </a:rPr>
              <a:t>NCC GROUP OPERATIONAL TECHNOLOGY CYBER ENGINEERING (OTCE)</a:t>
            </a:r>
          </a:p>
        </p:txBody>
      </p:sp>
      <p:sp>
        <p:nvSpPr>
          <p:cNvPr id="10" name="TextBox 10"/>
          <p:cNvSpPr txBox="1"/>
          <p:nvPr/>
        </p:nvSpPr>
        <p:spPr>
          <a:xfrm>
            <a:off x="4687053" y="1716903"/>
            <a:ext cx="7443401" cy="679450"/>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Inter Bold"/>
              </a:rPr>
              <a:t>KEY TRENDS IN OT/ICS 2024</a:t>
            </a:r>
          </a:p>
        </p:txBody>
      </p:sp>
      <p:sp>
        <p:nvSpPr>
          <p:cNvPr id="11" name="TextBox 11"/>
          <p:cNvSpPr txBox="1"/>
          <p:nvPr/>
        </p:nvSpPr>
        <p:spPr>
          <a:xfrm>
            <a:off x="7254992" y="2817455"/>
            <a:ext cx="7081810" cy="507364"/>
          </a:xfrm>
          <a:prstGeom prst="rect">
            <a:avLst/>
          </a:prstGeom>
        </p:spPr>
        <p:txBody>
          <a:bodyPr lIns="0" tIns="0" rIns="0" bIns="0" rtlCol="0" anchor="t">
            <a:spAutoFit/>
          </a:bodyPr>
          <a:lstStyle/>
          <a:p>
            <a:pPr>
              <a:lnSpc>
                <a:spcPts val="4060"/>
              </a:lnSpc>
              <a:spcBef>
                <a:spcPct val="0"/>
              </a:spcBef>
            </a:pPr>
            <a:r>
              <a:rPr lang="en-US" sz="2900" dirty="0">
                <a:solidFill>
                  <a:srgbClr val="EDECED"/>
                </a:solidFill>
                <a:latin typeface="Inter Bold"/>
              </a:rPr>
              <a:t>RANSOMWARE</a:t>
            </a:r>
          </a:p>
        </p:txBody>
      </p:sp>
      <p:sp>
        <p:nvSpPr>
          <p:cNvPr id="12" name="TextBox 12"/>
          <p:cNvSpPr txBox="1"/>
          <p:nvPr/>
        </p:nvSpPr>
        <p:spPr>
          <a:xfrm>
            <a:off x="9441145" y="6617410"/>
            <a:ext cx="7081810" cy="507364"/>
          </a:xfrm>
          <a:prstGeom prst="rect">
            <a:avLst/>
          </a:prstGeom>
        </p:spPr>
        <p:txBody>
          <a:bodyPr lIns="0" tIns="0" rIns="0" bIns="0" rtlCol="0" anchor="t">
            <a:spAutoFit/>
          </a:bodyPr>
          <a:lstStyle/>
          <a:p>
            <a:pPr algn="r">
              <a:lnSpc>
                <a:spcPts val="4060"/>
              </a:lnSpc>
              <a:spcBef>
                <a:spcPct val="0"/>
              </a:spcBef>
            </a:pPr>
            <a:r>
              <a:rPr lang="en-US" sz="2900" dirty="0">
                <a:solidFill>
                  <a:srgbClr val="EDECED"/>
                </a:solidFill>
                <a:latin typeface="Inter Bold"/>
              </a:rPr>
              <a:t>VULNERABILITIES</a:t>
            </a:r>
          </a:p>
        </p:txBody>
      </p:sp>
      <p:grpSp>
        <p:nvGrpSpPr>
          <p:cNvPr id="13" name="Group 13"/>
          <p:cNvGrpSpPr/>
          <p:nvPr/>
        </p:nvGrpSpPr>
        <p:grpSpPr>
          <a:xfrm>
            <a:off x="17898006" y="8232317"/>
            <a:ext cx="399519" cy="1025983"/>
            <a:chOff x="0" y="0"/>
            <a:chExt cx="1280047" cy="3287216"/>
          </a:xfrm>
        </p:grpSpPr>
        <p:sp>
          <p:nvSpPr>
            <p:cNvPr id="14" name="Freeform 14"/>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endParaRPr lang="en-US"/>
            </a:p>
          </p:txBody>
        </p:sp>
      </p:grpSp>
      <p:grpSp>
        <p:nvGrpSpPr>
          <p:cNvPr id="6" name="Group 6"/>
          <p:cNvGrpSpPr/>
          <p:nvPr/>
        </p:nvGrpSpPr>
        <p:grpSpPr>
          <a:xfrm>
            <a:off x="9924571" y="1196094"/>
            <a:ext cx="6280215" cy="6229596"/>
            <a:chOff x="0" y="0"/>
            <a:chExt cx="8373620" cy="8306127"/>
          </a:xfrm>
        </p:grpSpPr>
        <p:pic>
          <p:nvPicPr>
            <p:cNvPr id="7" name="Picture 7"/>
            <p:cNvPicPr>
              <a:picLocks noChangeAspect="1"/>
            </p:cNvPicPr>
            <p:nvPr/>
          </p:nvPicPr>
          <p:blipFill>
            <a:blip r:embed="rId5"/>
            <a:srcRect t="403" b="403"/>
            <a:stretch>
              <a:fillRect/>
            </a:stretch>
          </p:blipFill>
          <p:spPr>
            <a:xfrm>
              <a:off x="0" y="0"/>
              <a:ext cx="8373620" cy="8306127"/>
            </a:xfrm>
            <a:prstGeom prst="rect">
              <a:avLst/>
            </a:prstGeom>
          </p:spPr>
        </p:pic>
      </p:grpSp>
      <p:sp>
        <p:nvSpPr>
          <p:cNvPr id="8" name="Freeform 8"/>
          <p:cNvSpPr/>
          <p:nvPr/>
        </p:nvSpPr>
        <p:spPr>
          <a:xfrm>
            <a:off x="9924571" y="7425690"/>
            <a:ext cx="6280215" cy="2861310"/>
          </a:xfrm>
          <a:custGeom>
            <a:avLst/>
            <a:gdLst/>
            <a:ahLst/>
            <a:cxnLst/>
            <a:rect l="l" t="t" r="r" b="b"/>
            <a:pathLst>
              <a:path w="6280215" h="2861310">
                <a:moveTo>
                  <a:pt x="0" y="0"/>
                </a:moveTo>
                <a:lnTo>
                  <a:pt x="6280214" y="0"/>
                </a:lnTo>
                <a:lnTo>
                  <a:pt x="6280214" y="2861310"/>
                </a:lnTo>
                <a:lnTo>
                  <a:pt x="0" y="2861310"/>
                </a:lnTo>
                <a:lnTo>
                  <a:pt x="0" y="0"/>
                </a:lnTo>
                <a:close/>
              </a:path>
            </a:pathLst>
          </a:custGeom>
          <a:blipFill>
            <a:blip r:embed="rId6"/>
            <a:stretch>
              <a:fillRect b="-1677"/>
            </a:stretch>
          </a:blipFill>
        </p:spPr>
        <p:txBody>
          <a:bodyPr/>
          <a:lstStyle/>
          <a:p>
            <a:endParaRPr lang="en-US"/>
          </a:p>
        </p:txBody>
      </p:sp>
      <p:sp>
        <p:nvSpPr>
          <p:cNvPr id="9" name="Freeform 9"/>
          <p:cNvSpPr/>
          <p:nvPr/>
        </p:nvSpPr>
        <p:spPr>
          <a:xfrm>
            <a:off x="9924571" y="49928"/>
            <a:ext cx="6280215" cy="1278772"/>
          </a:xfrm>
          <a:custGeom>
            <a:avLst/>
            <a:gdLst/>
            <a:ahLst/>
            <a:cxnLst/>
            <a:rect l="l" t="t" r="r" b="b"/>
            <a:pathLst>
              <a:path w="6280215" h="1278772">
                <a:moveTo>
                  <a:pt x="0" y="0"/>
                </a:moveTo>
                <a:lnTo>
                  <a:pt x="6280214" y="0"/>
                </a:lnTo>
                <a:lnTo>
                  <a:pt x="6280214" y="1278772"/>
                </a:lnTo>
                <a:lnTo>
                  <a:pt x="0" y="1278772"/>
                </a:lnTo>
                <a:lnTo>
                  <a:pt x="0" y="0"/>
                </a:lnTo>
                <a:close/>
              </a:path>
            </a:pathLst>
          </a:custGeom>
          <a:blipFill>
            <a:blip r:embed="rId7"/>
            <a:stretch>
              <a:fillRect l="-28724" t="-22526" r="-31465" b="-25266"/>
            </a:stretch>
          </a:blipFill>
        </p:spPr>
        <p:txBody>
          <a:bodyPr/>
          <a:lstStyle/>
          <a:p>
            <a:endParaRPr lang="en-US"/>
          </a:p>
        </p:txBody>
      </p:sp>
      <p:sp>
        <p:nvSpPr>
          <p:cNvPr id="10" name="Freeform 10"/>
          <p:cNvSpPr/>
          <p:nvPr/>
        </p:nvSpPr>
        <p:spPr>
          <a:xfrm>
            <a:off x="787867" y="1328700"/>
            <a:ext cx="931423" cy="724181"/>
          </a:xfrm>
          <a:custGeom>
            <a:avLst/>
            <a:gdLst/>
            <a:ahLst/>
            <a:cxnLst/>
            <a:rect l="l" t="t" r="r" b="b"/>
            <a:pathLst>
              <a:path w="931423" h="724181">
                <a:moveTo>
                  <a:pt x="0" y="0"/>
                </a:moveTo>
                <a:lnTo>
                  <a:pt x="931423" y="0"/>
                </a:lnTo>
                <a:lnTo>
                  <a:pt x="931423" y="724181"/>
                </a:lnTo>
                <a:lnTo>
                  <a:pt x="0" y="7241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1719290" y="7533218"/>
            <a:ext cx="2525991" cy="248578"/>
          </a:xfrm>
          <a:prstGeom prst="rect">
            <a:avLst/>
          </a:prstGeom>
        </p:spPr>
        <p:txBody>
          <a:bodyPr lIns="0" tIns="0" rIns="0" bIns="0" rtlCol="0" anchor="t">
            <a:spAutoFit/>
          </a:bodyPr>
          <a:lstStyle/>
          <a:p>
            <a:pPr algn="ctr">
              <a:lnSpc>
                <a:spcPts val="2048"/>
              </a:lnSpc>
              <a:spcBef>
                <a:spcPct val="0"/>
              </a:spcBef>
            </a:pPr>
            <a:r>
              <a:rPr lang="en-US" sz="1463">
                <a:solidFill>
                  <a:srgbClr val="000000"/>
                </a:solidFill>
                <a:latin typeface="Inter Bold"/>
              </a:rPr>
              <a:t>MORE INFORMATION</a:t>
            </a:r>
          </a:p>
        </p:txBody>
      </p:sp>
      <p:sp>
        <p:nvSpPr>
          <p:cNvPr id="12" name="TextBox 12"/>
          <p:cNvSpPr txBox="1"/>
          <p:nvPr/>
        </p:nvSpPr>
        <p:spPr>
          <a:xfrm>
            <a:off x="843878" y="6801485"/>
            <a:ext cx="8244110" cy="1200785"/>
          </a:xfrm>
          <a:prstGeom prst="rect">
            <a:avLst/>
          </a:prstGeom>
        </p:spPr>
        <p:txBody>
          <a:bodyPr lIns="0" tIns="0" rIns="0" bIns="0" rtlCol="0" anchor="t">
            <a:spAutoFit/>
          </a:bodyPr>
          <a:lstStyle/>
          <a:p>
            <a:pPr>
              <a:lnSpc>
                <a:spcPts val="2940"/>
              </a:lnSpc>
            </a:pPr>
            <a:r>
              <a:rPr lang="en-US" sz="2100">
                <a:solidFill>
                  <a:srgbClr val="FFFFFF"/>
                </a:solidFill>
                <a:latin typeface="Inter Bold"/>
              </a:rPr>
              <a:t>Outcome</a:t>
            </a:r>
          </a:p>
          <a:p>
            <a:pPr>
              <a:lnSpc>
                <a:spcPts val="2239"/>
              </a:lnSpc>
              <a:spcBef>
                <a:spcPct val="0"/>
              </a:spcBef>
            </a:pPr>
            <a:r>
              <a:rPr lang="en-US" sz="1599">
                <a:solidFill>
                  <a:srgbClr val="FFFFFF"/>
                </a:solidFill>
                <a:latin typeface="Inter"/>
              </a:rPr>
              <a:t>On the first day, researchers discovered vulnerabilities in Telsa’s modem, Sony’s infotainment systems, and Alpine car audio players, collectively earning $722,500 in awards for identifying three bug collisions and 24 zero-day exploits</a:t>
            </a:r>
          </a:p>
        </p:txBody>
      </p:sp>
      <p:sp>
        <p:nvSpPr>
          <p:cNvPr id="13" name="TextBox 13"/>
          <p:cNvSpPr txBox="1"/>
          <p:nvPr/>
        </p:nvSpPr>
        <p:spPr>
          <a:xfrm>
            <a:off x="787867" y="8488045"/>
            <a:ext cx="8356133" cy="1200785"/>
          </a:xfrm>
          <a:prstGeom prst="rect">
            <a:avLst/>
          </a:prstGeom>
        </p:spPr>
        <p:txBody>
          <a:bodyPr lIns="0" tIns="0" rIns="0" bIns="0" rtlCol="0" anchor="t">
            <a:spAutoFit/>
          </a:bodyPr>
          <a:lstStyle/>
          <a:p>
            <a:pPr>
              <a:lnSpc>
                <a:spcPts val="2940"/>
              </a:lnSpc>
            </a:pPr>
            <a:r>
              <a:rPr lang="en-US" sz="2100">
                <a:solidFill>
                  <a:srgbClr val="FFFFFF"/>
                </a:solidFill>
                <a:latin typeface="Inter Bold"/>
              </a:rPr>
              <a:t>NCC Group</a:t>
            </a:r>
          </a:p>
          <a:p>
            <a:pPr>
              <a:lnSpc>
                <a:spcPts val="2239"/>
              </a:lnSpc>
              <a:spcBef>
                <a:spcPct val="0"/>
              </a:spcBef>
            </a:pPr>
            <a:r>
              <a:rPr lang="en-US" sz="1599">
                <a:solidFill>
                  <a:srgbClr val="FFFFFF"/>
                </a:solidFill>
                <a:latin typeface="Inter"/>
              </a:rPr>
              <a:t>The NCC Group EDG team won $170,000 for exploiting zero day bugs to hack Pioneer DMH-WT7600NEX and Phoenix Contact CHARX SEC-3100 EV Chargers, Chargepoint Home Flex and Sony XAV-AX5500.</a:t>
            </a:r>
          </a:p>
        </p:txBody>
      </p:sp>
      <p:sp>
        <p:nvSpPr>
          <p:cNvPr id="14" name="TextBox 14"/>
          <p:cNvSpPr txBox="1"/>
          <p:nvPr/>
        </p:nvSpPr>
        <p:spPr>
          <a:xfrm>
            <a:off x="787867" y="554694"/>
            <a:ext cx="6909203"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Inter Bold"/>
              </a:rPr>
              <a:t>NCC GROUP OPERATIONAL TECHNOLOGY CYBER ENGINEERING (OTCE)</a:t>
            </a:r>
          </a:p>
        </p:txBody>
      </p:sp>
      <p:sp>
        <p:nvSpPr>
          <p:cNvPr id="15" name="TextBox 15"/>
          <p:cNvSpPr txBox="1"/>
          <p:nvPr/>
        </p:nvSpPr>
        <p:spPr>
          <a:xfrm>
            <a:off x="787867" y="2723034"/>
            <a:ext cx="8244110" cy="3724910"/>
          </a:xfrm>
          <a:prstGeom prst="rect">
            <a:avLst/>
          </a:prstGeom>
        </p:spPr>
        <p:txBody>
          <a:bodyPr lIns="0" tIns="0" rIns="0" bIns="0" rtlCol="0" anchor="t">
            <a:spAutoFit/>
          </a:bodyPr>
          <a:lstStyle/>
          <a:p>
            <a:pPr algn="just">
              <a:lnSpc>
                <a:spcPts val="2939"/>
              </a:lnSpc>
            </a:pPr>
            <a:r>
              <a:rPr lang="en-US" sz="2099">
                <a:solidFill>
                  <a:srgbClr val="FFFFFF"/>
                </a:solidFill>
                <a:latin typeface="Inter Bold"/>
              </a:rPr>
              <a:t>Goals</a:t>
            </a:r>
          </a:p>
          <a:p>
            <a:pPr algn="just">
              <a:lnSpc>
                <a:spcPts val="2519"/>
              </a:lnSpc>
            </a:pPr>
            <a:endParaRPr lang="en-US" sz="2099">
              <a:solidFill>
                <a:srgbClr val="FFFFFF"/>
              </a:solidFill>
              <a:latin typeface="Inter Bold"/>
            </a:endParaRPr>
          </a:p>
          <a:p>
            <a:pPr marL="345439" lvl="1" indent="-172720" algn="just">
              <a:lnSpc>
                <a:spcPts val="2239"/>
              </a:lnSpc>
              <a:buFont typeface="Arial"/>
              <a:buChar char="•"/>
            </a:pPr>
            <a:r>
              <a:rPr lang="en-US" sz="1599">
                <a:solidFill>
                  <a:srgbClr val="FFFFFF"/>
                </a:solidFill>
                <a:latin typeface="Inter"/>
              </a:rPr>
              <a:t>Provide an avenue to encourage automotive research. We want to offer a place where researchers can submit and be financially rewarded for reports targeting various products and platforms.</a:t>
            </a:r>
          </a:p>
          <a:p>
            <a:pPr algn="just">
              <a:lnSpc>
                <a:spcPts val="2239"/>
              </a:lnSpc>
            </a:pPr>
            <a:endParaRPr lang="en-US" sz="1599">
              <a:solidFill>
                <a:srgbClr val="FFFFFF"/>
              </a:solidFill>
              <a:latin typeface="Inter"/>
            </a:endParaRPr>
          </a:p>
          <a:p>
            <a:pPr marL="345439" lvl="1" indent="-172720" algn="just">
              <a:lnSpc>
                <a:spcPts val="2239"/>
              </a:lnSpc>
              <a:buFont typeface="Arial"/>
              <a:buChar char="•"/>
            </a:pPr>
            <a:r>
              <a:rPr lang="en-US" sz="1599">
                <a:solidFill>
                  <a:srgbClr val="FFFFFF"/>
                </a:solidFill>
                <a:latin typeface="Inter"/>
              </a:rPr>
              <a:t>Incentivize vendors to participate in the security research community. We want to connect our global community of security researchers with automotive manufacturers to help improve their security and resiliency. </a:t>
            </a:r>
          </a:p>
          <a:p>
            <a:pPr algn="just">
              <a:lnSpc>
                <a:spcPts val="2239"/>
              </a:lnSpc>
            </a:pPr>
            <a:endParaRPr lang="en-US" sz="1599">
              <a:solidFill>
                <a:srgbClr val="FFFFFF"/>
              </a:solidFill>
              <a:latin typeface="Inter"/>
            </a:endParaRPr>
          </a:p>
          <a:p>
            <a:pPr marL="345439" lvl="1" indent="-172720" algn="just">
              <a:lnSpc>
                <a:spcPts val="2239"/>
              </a:lnSpc>
              <a:buFont typeface="Arial"/>
              <a:buChar char="•"/>
            </a:pPr>
            <a:r>
              <a:rPr lang="en-US" sz="1599">
                <a:solidFill>
                  <a:srgbClr val="FFFFFF"/>
                </a:solidFill>
                <a:latin typeface="Inter"/>
              </a:rPr>
              <a:t>Bring a focus to the sub-components of a vehicle. Rather than looking at the vehicle as a monolithic unit, we want to bring attention to the multiple complex systems that comprise a modern automobile.</a:t>
            </a:r>
          </a:p>
        </p:txBody>
      </p:sp>
      <p:sp>
        <p:nvSpPr>
          <p:cNvPr id="16" name="TextBox 16"/>
          <p:cNvSpPr txBox="1"/>
          <p:nvPr/>
        </p:nvSpPr>
        <p:spPr>
          <a:xfrm>
            <a:off x="1253578" y="1405183"/>
            <a:ext cx="8356133" cy="679452"/>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Inter"/>
              </a:rPr>
              <a:t>Pwn2Own Automotive 2024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5695122" y="2803626"/>
            <a:ext cx="2495550" cy="933450"/>
            <a:chOff x="0" y="0"/>
            <a:chExt cx="657264" cy="245847"/>
          </a:xfrm>
        </p:grpSpPr>
        <p:sp>
          <p:nvSpPr>
            <p:cNvPr id="5" name="Freeform 5"/>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B9B9B9"/>
            </a:solidFill>
          </p:spPr>
          <p:txBody>
            <a:bodyPr/>
            <a:lstStyle/>
            <a:p>
              <a:endParaRPr lang="en-US"/>
            </a:p>
          </p:txBody>
        </p:sp>
        <p:sp>
          <p:nvSpPr>
            <p:cNvPr id="6" name="TextBox 6"/>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1E3256"/>
                  </a:solidFill>
                  <a:latin typeface="Inter"/>
                </a:rPr>
                <a:t>User</a:t>
              </a:r>
            </a:p>
          </p:txBody>
        </p:sp>
      </p:grpSp>
      <p:grpSp>
        <p:nvGrpSpPr>
          <p:cNvPr id="7" name="Group 7"/>
          <p:cNvGrpSpPr/>
          <p:nvPr/>
        </p:nvGrpSpPr>
        <p:grpSpPr>
          <a:xfrm>
            <a:off x="10349461" y="6605341"/>
            <a:ext cx="2327305" cy="973715"/>
            <a:chOff x="0" y="0"/>
            <a:chExt cx="612953" cy="256452"/>
          </a:xfrm>
        </p:grpSpPr>
        <p:sp>
          <p:nvSpPr>
            <p:cNvPr id="8" name="Freeform 8"/>
            <p:cNvSpPr/>
            <p:nvPr/>
          </p:nvSpPr>
          <p:spPr>
            <a:xfrm>
              <a:off x="0" y="0"/>
              <a:ext cx="612953" cy="256452"/>
            </a:xfrm>
            <a:custGeom>
              <a:avLst/>
              <a:gdLst/>
              <a:ahLst/>
              <a:cxnLst/>
              <a:rect l="l" t="t" r="r" b="b"/>
              <a:pathLst>
                <a:path w="612953" h="256452">
                  <a:moveTo>
                    <a:pt x="0" y="0"/>
                  </a:moveTo>
                  <a:lnTo>
                    <a:pt x="612953" y="0"/>
                  </a:lnTo>
                  <a:lnTo>
                    <a:pt x="612953" y="256452"/>
                  </a:lnTo>
                  <a:lnTo>
                    <a:pt x="0" y="256452"/>
                  </a:lnTo>
                  <a:close/>
                </a:path>
              </a:pathLst>
            </a:custGeom>
            <a:solidFill>
              <a:srgbClr val="B9B9B9"/>
            </a:solidFill>
          </p:spPr>
          <p:txBody>
            <a:bodyPr/>
            <a:lstStyle/>
            <a:p>
              <a:endParaRPr lang="en-US"/>
            </a:p>
          </p:txBody>
        </p:sp>
        <p:sp>
          <p:nvSpPr>
            <p:cNvPr id="9" name="TextBox 9"/>
            <p:cNvSpPr txBox="1"/>
            <p:nvPr/>
          </p:nvSpPr>
          <p:spPr>
            <a:xfrm>
              <a:off x="0" y="-38100"/>
              <a:ext cx="612953" cy="294552"/>
            </a:xfrm>
            <a:prstGeom prst="rect">
              <a:avLst/>
            </a:prstGeom>
          </p:spPr>
          <p:txBody>
            <a:bodyPr lIns="254000" tIns="254000" rIns="254000" bIns="254000" rtlCol="0" anchor="ctr"/>
            <a:lstStyle/>
            <a:p>
              <a:pPr algn="ctr">
                <a:lnSpc>
                  <a:spcPts val="2100"/>
                </a:lnSpc>
              </a:pPr>
              <a:r>
                <a:rPr lang="en-US" sz="1500">
                  <a:solidFill>
                    <a:srgbClr val="000000"/>
                  </a:solidFill>
                  <a:latin typeface="Inter"/>
                </a:rPr>
                <a:t>Distribution System Operator (DSO)</a:t>
              </a:r>
            </a:p>
          </p:txBody>
        </p:sp>
      </p:grpSp>
      <p:grpSp>
        <p:nvGrpSpPr>
          <p:cNvPr id="10" name="Group 10"/>
          <p:cNvGrpSpPr/>
          <p:nvPr/>
        </p:nvGrpSpPr>
        <p:grpSpPr>
          <a:xfrm>
            <a:off x="10349461" y="2803626"/>
            <a:ext cx="2327305" cy="933450"/>
            <a:chOff x="0" y="0"/>
            <a:chExt cx="612953" cy="245847"/>
          </a:xfrm>
        </p:grpSpPr>
        <p:sp>
          <p:nvSpPr>
            <p:cNvPr id="11" name="Freeform 11"/>
            <p:cNvSpPr/>
            <p:nvPr/>
          </p:nvSpPr>
          <p:spPr>
            <a:xfrm>
              <a:off x="0" y="0"/>
              <a:ext cx="612953" cy="245847"/>
            </a:xfrm>
            <a:custGeom>
              <a:avLst/>
              <a:gdLst/>
              <a:ahLst/>
              <a:cxnLst/>
              <a:rect l="l" t="t" r="r" b="b"/>
              <a:pathLst>
                <a:path w="612953" h="245847">
                  <a:moveTo>
                    <a:pt x="0" y="0"/>
                  </a:moveTo>
                  <a:lnTo>
                    <a:pt x="612953" y="0"/>
                  </a:lnTo>
                  <a:lnTo>
                    <a:pt x="612953" y="245847"/>
                  </a:lnTo>
                  <a:lnTo>
                    <a:pt x="0" y="245847"/>
                  </a:lnTo>
                  <a:close/>
                </a:path>
              </a:pathLst>
            </a:custGeom>
            <a:solidFill>
              <a:srgbClr val="262626"/>
            </a:solidFill>
          </p:spPr>
          <p:txBody>
            <a:bodyPr/>
            <a:lstStyle/>
            <a:p>
              <a:endParaRPr lang="en-US"/>
            </a:p>
          </p:txBody>
        </p:sp>
        <p:sp>
          <p:nvSpPr>
            <p:cNvPr id="12" name="TextBox 12"/>
            <p:cNvSpPr txBox="1"/>
            <p:nvPr/>
          </p:nvSpPr>
          <p:spPr>
            <a:xfrm>
              <a:off x="0" y="-38100"/>
              <a:ext cx="612953" cy="283947"/>
            </a:xfrm>
            <a:prstGeom prst="rect">
              <a:avLst/>
            </a:prstGeom>
          </p:spPr>
          <p:txBody>
            <a:bodyPr lIns="254000" tIns="254000" rIns="254000" bIns="254000" rtlCol="0" anchor="ctr"/>
            <a:lstStyle/>
            <a:p>
              <a:pPr algn="ctr">
                <a:lnSpc>
                  <a:spcPts val="2100"/>
                </a:lnSpc>
              </a:pPr>
              <a:r>
                <a:rPr lang="en-US" sz="1500">
                  <a:solidFill>
                    <a:srgbClr val="FFFFFF"/>
                  </a:solidFill>
                  <a:latin typeface="Inter"/>
                </a:rPr>
                <a:t>Mobility Provder</a:t>
              </a:r>
            </a:p>
          </p:txBody>
        </p:sp>
      </p:grpSp>
      <p:sp>
        <p:nvSpPr>
          <p:cNvPr id="13" name="AutoShape 13"/>
          <p:cNvSpPr/>
          <p:nvPr/>
        </p:nvSpPr>
        <p:spPr>
          <a:xfrm>
            <a:off x="8190672" y="3270351"/>
            <a:ext cx="2158789" cy="0"/>
          </a:xfrm>
          <a:prstGeom prst="line">
            <a:avLst/>
          </a:prstGeom>
          <a:ln w="28575" cap="flat">
            <a:solidFill>
              <a:srgbClr val="404040"/>
            </a:solidFill>
            <a:prstDash val="solid"/>
            <a:headEnd type="arrow" w="med" len="sm"/>
            <a:tailEnd type="arrow" w="med" len="sm"/>
          </a:ln>
        </p:spPr>
        <p:txBody>
          <a:bodyPr/>
          <a:lstStyle/>
          <a:p>
            <a:endParaRPr lang="en-US"/>
          </a:p>
        </p:txBody>
      </p:sp>
      <p:grpSp>
        <p:nvGrpSpPr>
          <p:cNvPr id="14" name="Group 14"/>
          <p:cNvGrpSpPr/>
          <p:nvPr/>
        </p:nvGrpSpPr>
        <p:grpSpPr>
          <a:xfrm>
            <a:off x="1717994" y="2803626"/>
            <a:ext cx="2495550" cy="933450"/>
            <a:chOff x="0" y="0"/>
            <a:chExt cx="657264" cy="245847"/>
          </a:xfrm>
        </p:grpSpPr>
        <p:sp>
          <p:nvSpPr>
            <p:cNvPr id="15" name="Freeform 15"/>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262626"/>
            </a:solidFill>
          </p:spPr>
          <p:txBody>
            <a:bodyPr/>
            <a:lstStyle/>
            <a:p>
              <a:endParaRPr lang="en-US"/>
            </a:p>
          </p:txBody>
        </p:sp>
        <p:sp>
          <p:nvSpPr>
            <p:cNvPr id="16" name="TextBox 16"/>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FFFFFF"/>
                  </a:solidFill>
                  <a:latin typeface="Inter"/>
                </a:rPr>
                <a:t>Electric Vehicle</a:t>
              </a:r>
            </a:p>
          </p:txBody>
        </p:sp>
      </p:grpSp>
      <p:sp>
        <p:nvSpPr>
          <p:cNvPr id="17" name="AutoShape 17"/>
          <p:cNvSpPr/>
          <p:nvPr/>
        </p:nvSpPr>
        <p:spPr>
          <a:xfrm flipH="1">
            <a:off x="4213544" y="3270351"/>
            <a:ext cx="1481578" cy="0"/>
          </a:xfrm>
          <a:prstGeom prst="line">
            <a:avLst/>
          </a:prstGeom>
          <a:ln w="28575" cap="flat">
            <a:solidFill>
              <a:srgbClr val="404040"/>
            </a:solidFill>
            <a:prstDash val="solid"/>
            <a:headEnd type="none" w="sm" len="sm"/>
            <a:tailEnd type="arrow" w="med" len="sm"/>
          </a:ln>
        </p:spPr>
        <p:txBody>
          <a:bodyPr/>
          <a:lstStyle/>
          <a:p>
            <a:endParaRPr lang="en-US"/>
          </a:p>
        </p:txBody>
      </p:sp>
      <p:grpSp>
        <p:nvGrpSpPr>
          <p:cNvPr id="18" name="Group 18"/>
          <p:cNvGrpSpPr/>
          <p:nvPr/>
        </p:nvGrpSpPr>
        <p:grpSpPr>
          <a:xfrm>
            <a:off x="14763750" y="2803626"/>
            <a:ext cx="2495550" cy="973715"/>
            <a:chOff x="0" y="0"/>
            <a:chExt cx="657264" cy="256452"/>
          </a:xfrm>
        </p:grpSpPr>
        <p:sp>
          <p:nvSpPr>
            <p:cNvPr id="19" name="Freeform 19"/>
            <p:cNvSpPr/>
            <p:nvPr/>
          </p:nvSpPr>
          <p:spPr>
            <a:xfrm>
              <a:off x="0" y="0"/>
              <a:ext cx="657264" cy="256452"/>
            </a:xfrm>
            <a:custGeom>
              <a:avLst/>
              <a:gdLst/>
              <a:ahLst/>
              <a:cxnLst/>
              <a:rect l="l" t="t" r="r" b="b"/>
              <a:pathLst>
                <a:path w="657264" h="256452">
                  <a:moveTo>
                    <a:pt x="0" y="0"/>
                  </a:moveTo>
                  <a:lnTo>
                    <a:pt x="657264" y="0"/>
                  </a:lnTo>
                  <a:lnTo>
                    <a:pt x="657264" y="256452"/>
                  </a:lnTo>
                  <a:lnTo>
                    <a:pt x="0" y="256452"/>
                  </a:lnTo>
                  <a:close/>
                </a:path>
              </a:pathLst>
            </a:custGeom>
            <a:solidFill>
              <a:srgbClr val="B9B9B9"/>
            </a:solidFill>
          </p:spPr>
          <p:txBody>
            <a:bodyPr/>
            <a:lstStyle/>
            <a:p>
              <a:endParaRPr lang="en-US"/>
            </a:p>
          </p:txBody>
        </p:sp>
        <p:sp>
          <p:nvSpPr>
            <p:cNvPr id="20" name="TextBox 20"/>
            <p:cNvSpPr txBox="1"/>
            <p:nvPr/>
          </p:nvSpPr>
          <p:spPr>
            <a:xfrm>
              <a:off x="0" y="-38100"/>
              <a:ext cx="657264" cy="294552"/>
            </a:xfrm>
            <a:prstGeom prst="rect">
              <a:avLst/>
            </a:prstGeom>
          </p:spPr>
          <p:txBody>
            <a:bodyPr lIns="254000" tIns="254000" rIns="254000" bIns="254000" rtlCol="0" anchor="ctr"/>
            <a:lstStyle/>
            <a:p>
              <a:pPr algn="ctr">
                <a:lnSpc>
                  <a:spcPts val="2100"/>
                </a:lnSpc>
              </a:pPr>
              <a:r>
                <a:rPr lang="en-US" sz="1500">
                  <a:solidFill>
                    <a:srgbClr val="000000"/>
                  </a:solidFill>
                  <a:latin typeface="Inter"/>
                </a:rPr>
                <a:t>OEM (Hardware/Software)</a:t>
              </a:r>
            </a:p>
          </p:txBody>
        </p:sp>
      </p:grpSp>
      <p:grpSp>
        <p:nvGrpSpPr>
          <p:cNvPr id="21" name="Group 21"/>
          <p:cNvGrpSpPr/>
          <p:nvPr/>
        </p:nvGrpSpPr>
        <p:grpSpPr>
          <a:xfrm>
            <a:off x="5695122" y="6605341"/>
            <a:ext cx="2495550" cy="933450"/>
            <a:chOff x="0" y="0"/>
            <a:chExt cx="657264" cy="245847"/>
          </a:xfrm>
        </p:grpSpPr>
        <p:sp>
          <p:nvSpPr>
            <p:cNvPr id="22" name="Freeform 2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262626"/>
            </a:solidFill>
          </p:spPr>
          <p:txBody>
            <a:bodyPr/>
            <a:lstStyle/>
            <a:p>
              <a:endParaRPr lang="en-US"/>
            </a:p>
          </p:txBody>
        </p:sp>
        <p:sp>
          <p:nvSpPr>
            <p:cNvPr id="23" name="TextBox 23"/>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FFFFFF"/>
                  </a:solidFill>
                  <a:latin typeface="Inter"/>
                </a:rPr>
                <a:t>Operator</a:t>
              </a:r>
            </a:p>
          </p:txBody>
        </p:sp>
      </p:grpSp>
      <p:sp>
        <p:nvSpPr>
          <p:cNvPr id="24" name="AutoShape 24"/>
          <p:cNvSpPr/>
          <p:nvPr/>
        </p:nvSpPr>
        <p:spPr>
          <a:xfrm flipH="1" flipV="1">
            <a:off x="8190672" y="7072066"/>
            <a:ext cx="2158789" cy="20132"/>
          </a:xfrm>
          <a:prstGeom prst="line">
            <a:avLst/>
          </a:prstGeom>
          <a:ln w="28575" cap="flat">
            <a:solidFill>
              <a:srgbClr val="404040"/>
            </a:solidFill>
            <a:prstDash val="solid"/>
            <a:headEnd type="arrow" w="med" len="sm"/>
            <a:tailEnd type="arrow" w="med" len="sm"/>
          </a:ln>
        </p:spPr>
        <p:txBody>
          <a:bodyPr/>
          <a:lstStyle/>
          <a:p>
            <a:endParaRPr lang="en-US"/>
          </a:p>
        </p:txBody>
      </p:sp>
      <p:grpSp>
        <p:nvGrpSpPr>
          <p:cNvPr id="25" name="Group 25"/>
          <p:cNvGrpSpPr/>
          <p:nvPr/>
        </p:nvGrpSpPr>
        <p:grpSpPr>
          <a:xfrm>
            <a:off x="14763750" y="6609913"/>
            <a:ext cx="2495550" cy="933450"/>
            <a:chOff x="0" y="0"/>
            <a:chExt cx="657264" cy="245847"/>
          </a:xfrm>
        </p:grpSpPr>
        <p:sp>
          <p:nvSpPr>
            <p:cNvPr id="26" name="Freeform 26"/>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262626"/>
            </a:solidFill>
          </p:spPr>
          <p:txBody>
            <a:bodyPr/>
            <a:lstStyle/>
            <a:p>
              <a:endParaRPr lang="en-US"/>
            </a:p>
          </p:txBody>
        </p:sp>
        <p:sp>
          <p:nvSpPr>
            <p:cNvPr id="27" name="TextBox 27"/>
            <p:cNvSpPr txBox="1"/>
            <p:nvPr/>
          </p:nvSpPr>
          <p:spPr>
            <a:xfrm>
              <a:off x="0" y="-38100"/>
              <a:ext cx="657264" cy="283947"/>
            </a:xfrm>
            <a:prstGeom prst="rect">
              <a:avLst/>
            </a:prstGeom>
          </p:spPr>
          <p:txBody>
            <a:bodyPr lIns="254000" tIns="254000" rIns="254000" bIns="254000" rtlCol="0" anchor="ctr"/>
            <a:lstStyle/>
            <a:p>
              <a:pPr algn="ctr">
                <a:lnSpc>
                  <a:spcPts val="2100"/>
                </a:lnSpc>
              </a:pPr>
              <a:r>
                <a:rPr lang="en-US" sz="1500">
                  <a:solidFill>
                    <a:srgbClr val="FFFFFF"/>
                  </a:solidFill>
                  <a:latin typeface="Inter"/>
                </a:rPr>
                <a:t>Other Customers</a:t>
              </a:r>
            </a:p>
          </p:txBody>
        </p:sp>
      </p:grpSp>
      <p:sp>
        <p:nvSpPr>
          <p:cNvPr id="28" name="AutoShape 28"/>
          <p:cNvSpPr/>
          <p:nvPr/>
        </p:nvSpPr>
        <p:spPr>
          <a:xfrm flipV="1">
            <a:off x="12676766" y="7080954"/>
            <a:ext cx="2086984" cy="7219"/>
          </a:xfrm>
          <a:prstGeom prst="line">
            <a:avLst/>
          </a:prstGeom>
          <a:ln w="28575" cap="flat">
            <a:solidFill>
              <a:srgbClr val="404040"/>
            </a:solidFill>
            <a:prstDash val="solid"/>
            <a:headEnd type="arrow" w="med" len="sm"/>
            <a:tailEnd type="arrow" w="med" len="sm"/>
          </a:ln>
        </p:spPr>
        <p:txBody>
          <a:bodyPr/>
          <a:lstStyle/>
          <a:p>
            <a:endParaRPr lang="en-US"/>
          </a:p>
        </p:txBody>
      </p:sp>
      <p:sp>
        <p:nvSpPr>
          <p:cNvPr id="29" name="AutoShape 29"/>
          <p:cNvSpPr/>
          <p:nvPr/>
        </p:nvSpPr>
        <p:spPr>
          <a:xfrm flipH="1" flipV="1">
            <a:off x="4213544" y="7067494"/>
            <a:ext cx="1481578" cy="4572"/>
          </a:xfrm>
          <a:prstGeom prst="line">
            <a:avLst/>
          </a:prstGeom>
          <a:ln w="28575" cap="flat">
            <a:solidFill>
              <a:srgbClr val="404040"/>
            </a:solidFill>
            <a:prstDash val="solid"/>
            <a:headEnd type="arrow" w="med" len="sm"/>
            <a:tailEnd type="arrow" w="med" len="sm"/>
          </a:ln>
        </p:spPr>
        <p:txBody>
          <a:bodyPr/>
          <a:lstStyle/>
          <a:p>
            <a:endParaRPr lang="en-US"/>
          </a:p>
        </p:txBody>
      </p:sp>
      <p:grpSp>
        <p:nvGrpSpPr>
          <p:cNvPr id="30" name="Group 30"/>
          <p:cNvGrpSpPr/>
          <p:nvPr/>
        </p:nvGrpSpPr>
        <p:grpSpPr>
          <a:xfrm>
            <a:off x="1717994" y="6598483"/>
            <a:ext cx="2495550" cy="938022"/>
            <a:chOff x="0" y="0"/>
            <a:chExt cx="657264" cy="247051"/>
          </a:xfrm>
        </p:grpSpPr>
        <p:sp>
          <p:nvSpPr>
            <p:cNvPr id="31" name="Freeform 31"/>
            <p:cNvSpPr/>
            <p:nvPr/>
          </p:nvSpPr>
          <p:spPr>
            <a:xfrm>
              <a:off x="0" y="0"/>
              <a:ext cx="657264" cy="247051"/>
            </a:xfrm>
            <a:custGeom>
              <a:avLst/>
              <a:gdLst/>
              <a:ahLst/>
              <a:cxnLst/>
              <a:rect l="l" t="t" r="r" b="b"/>
              <a:pathLst>
                <a:path w="657264" h="247051">
                  <a:moveTo>
                    <a:pt x="0" y="0"/>
                  </a:moveTo>
                  <a:lnTo>
                    <a:pt x="657264" y="0"/>
                  </a:lnTo>
                  <a:lnTo>
                    <a:pt x="657264" y="247051"/>
                  </a:lnTo>
                  <a:lnTo>
                    <a:pt x="0" y="247051"/>
                  </a:lnTo>
                  <a:close/>
                </a:path>
              </a:pathLst>
            </a:custGeom>
            <a:solidFill>
              <a:srgbClr val="B9B9B9"/>
            </a:solidFill>
          </p:spPr>
          <p:txBody>
            <a:bodyPr/>
            <a:lstStyle/>
            <a:p>
              <a:endParaRPr lang="en-US"/>
            </a:p>
          </p:txBody>
        </p:sp>
        <p:sp>
          <p:nvSpPr>
            <p:cNvPr id="32" name="TextBox 32"/>
            <p:cNvSpPr txBox="1"/>
            <p:nvPr/>
          </p:nvSpPr>
          <p:spPr>
            <a:xfrm>
              <a:off x="0" y="-38100"/>
              <a:ext cx="657264" cy="285151"/>
            </a:xfrm>
            <a:prstGeom prst="rect">
              <a:avLst/>
            </a:prstGeom>
          </p:spPr>
          <p:txBody>
            <a:bodyPr lIns="254000" tIns="254000" rIns="254000" bIns="254000" rtlCol="0" anchor="ctr"/>
            <a:lstStyle/>
            <a:p>
              <a:pPr algn="ctr">
                <a:lnSpc>
                  <a:spcPts val="2100"/>
                </a:lnSpc>
              </a:pPr>
              <a:r>
                <a:rPr lang="en-US" sz="1500">
                  <a:solidFill>
                    <a:srgbClr val="000000"/>
                  </a:solidFill>
                  <a:latin typeface="Inter"/>
                </a:rPr>
                <a:t>Charging Station</a:t>
              </a:r>
            </a:p>
          </p:txBody>
        </p:sp>
      </p:grpSp>
      <p:sp>
        <p:nvSpPr>
          <p:cNvPr id="33" name="AutoShape 33"/>
          <p:cNvSpPr/>
          <p:nvPr/>
        </p:nvSpPr>
        <p:spPr>
          <a:xfrm flipV="1">
            <a:off x="2965769" y="3737076"/>
            <a:ext cx="0" cy="2861407"/>
          </a:xfrm>
          <a:prstGeom prst="line">
            <a:avLst/>
          </a:prstGeom>
          <a:ln w="28575" cap="flat">
            <a:solidFill>
              <a:srgbClr val="404040"/>
            </a:solidFill>
            <a:prstDash val="solid"/>
            <a:headEnd type="arrow" w="med" len="sm"/>
            <a:tailEnd type="arrow" w="med" len="sm"/>
          </a:ln>
        </p:spPr>
        <p:txBody>
          <a:bodyPr/>
          <a:lstStyle/>
          <a:p>
            <a:endParaRPr lang="en-US"/>
          </a:p>
        </p:txBody>
      </p:sp>
      <p:sp>
        <p:nvSpPr>
          <p:cNvPr id="34" name="AutoShape 34"/>
          <p:cNvSpPr/>
          <p:nvPr/>
        </p:nvSpPr>
        <p:spPr>
          <a:xfrm flipH="1">
            <a:off x="6942897" y="3290484"/>
            <a:ext cx="7820853" cy="3314857"/>
          </a:xfrm>
          <a:prstGeom prst="line">
            <a:avLst/>
          </a:prstGeom>
          <a:ln w="28575" cap="flat">
            <a:solidFill>
              <a:srgbClr val="0CC0DF"/>
            </a:solidFill>
            <a:prstDash val="solid"/>
            <a:headEnd type="arrow" w="med" len="sm"/>
            <a:tailEnd type="arrow" w="med" len="sm"/>
          </a:ln>
        </p:spPr>
        <p:txBody>
          <a:bodyPr/>
          <a:lstStyle/>
          <a:p>
            <a:endParaRPr lang="en-US"/>
          </a:p>
        </p:txBody>
      </p:sp>
      <p:sp>
        <p:nvSpPr>
          <p:cNvPr id="35" name="AutoShape 35"/>
          <p:cNvSpPr/>
          <p:nvPr/>
        </p:nvSpPr>
        <p:spPr>
          <a:xfrm flipH="1">
            <a:off x="2965769" y="3270351"/>
            <a:ext cx="2729353" cy="3328132"/>
          </a:xfrm>
          <a:prstGeom prst="line">
            <a:avLst/>
          </a:prstGeom>
          <a:ln w="28575" cap="flat">
            <a:solidFill>
              <a:srgbClr val="0097B2"/>
            </a:solidFill>
            <a:prstDash val="solid"/>
            <a:headEnd type="arrow" w="med" len="sm"/>
            <a:tailEnd type="arrow" w="med" len="sm"/>
          </a:ln>
        </p:spPr>
        <p:txBody>
          <a:bodyPr/>
          <a:lstStyle/>
          <a:p>
            <a:endParaRPr lang="en-US"/>
          </a:p>
        </p:txBody>
      </p:sp>
      <p:sp>
        <p:nvSpPr>
          <p:cNvPr id="36" name="AutoShape 36"/>
          <p:cNvSpPr/>
          <p:nvPr/>
        </p:nvSpPr>
        <p:spPr>
          <a:xfrm>
            <a:off x="2911909" y="8278974"/>
            <a:ext cx="13045756" cy="6858"/>
          </a:xfrm>
          <a:prstGeom prst="line">
            <a:avLst/>
          </a:prstGeom>
          <a:ln w="38100" cap="flat">
            <a:solidFill>
              <a:srgbClr val="FFBD59"/>
            </a:solidFill>
            <a:prstDash val="solid"/>
            <a:headEnd type="oval" w="lg" len="lg"/>
            <a:tailEnd type="oval" w="lg" len="lg"/>
          </a:ln>
        </p:spPr>
        <p:txBody>
          <a:bodyPr/>
          <a:lstStyle/>
          <a:p>
            <a:endParaRPr lang="en-US"/>
          </a:p>
        </p:txBody>
      </p:sp>
      <p:sp>
        <p:nvSpPr>
          <p:cNvPr id="37" name="AutoShape 37"/>
          <p:cNvSpPr/>
          <p:nvPr/>
        </p:nvSpPr>
        <p:spPr>
          <a:xfrm>
            <a:off x="11513113" y="7579056"/>
            <a:ext cx="0" cy="701035"/>
          </a:xfrm>
          <a:prstGeom prst="line">
            <a:avLst/>
          </a:prstGeom>
          <a:ln w="28575" cap="flat">
            <a:solidFill>
              <a:srgbClr val="FFBD59"/>
            </a:solidFill>
            <a:prstDash val="solid"/>
            <a:headEnd type="oval" w="lg" len="lg"/>
            <a:tailEnd type="oval" w="lg" len="lg"/>
          </a:ln>
        </p:spPr>
        <p:txBody>
          <a:bodyPr/>
          <a:lstStyle/>
          <a:p>
            <a:endParaRPr lang="en-US"/>
          </a:p>
        </p:txBody>
      </p:sp>
      <p:grpSp>
        <p:nvGrpSpPr>
          <p:cNvPr id="38" name="Group 38"/>
          <p:cNvGrpSpPr/>
          <p:nvPr/>
        </p:nvGrpSpPr>
        <p:grpSpPr>
          <a:xfrm>
            <a:off x="1932946" y="8597608"/>
            <a:ext cx="759708" cy="759708"/>
            <a:chOff x="0" y="0"/>
            <a:chExt cx="1012944" cy="1012944"/>
          </a:xfrm>
        </p:grpSpPr>
        <p:grpSp>
          <p:nvGrpSpPr>
            <p:cNvPr id="39" name="Group 39"/>
            <p:cNvGrpSpPr/>
            <p:nvPr/>
          </p:nvGrpSpPr>
          <p:grpSpPr>
            <a:xfrm>
              <a:off x="0" y="0"/>
              <a:ext cx="1012944" cy="101294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41" name="TextBox 41"/>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42" name="Group 42"/>
            <p:cNvGrpSpPr/>
            <p:nvPr/>
          </p:nvGrpSpPr>
          <p:grpSpPr>
            <a:xfrm rot="-1886975">
              <a:off x="253687" y="253687"/>
              <a:ext cx="505570" cy="505570"/>
              <a:chOff x="0" y="0"/>
              <a:chExt cx="812800" cy="812800"/>
            </a:xfrm>
          </p:grpSpPr>
          <p:sp>
            <p:nvSpPr>
              <p:cNvPr id="43" name="Freeform 4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44" name="TextBox 44"/>
              <p:cNvSpPr txBox="1"/>
              <p:nvPr/>
            </p:nvSpPr>
            <p:spPr>
              <a:xfrm>
                <a:off x="0" y="174625"/>
                <a:ext cx="711200" cy="434975"/>
              </a:xfrm>
              <a:prstGeom prst="rect">
                <a:avLst/>
              </a:prstGeom>
            </p:spPr>
            <p:txBody>
              <a:bodyPr lIns="50800" tIns="50800" rIns="50800" bIns="50800" rtlCol="0" anchor="ctr"/>
              <a:lstStyle/>
              <a:p>
                <a:pPr algn="ctr">
                  <a:lnSpc>
                    <a:spcPts val="2100"/>
                  </a:lnSpc>
                </a:pPr>
                <a:endParaRPr/>
              </a:p>
            </p:txBody>
          </p:sp>
        </p:grpSp>
      </p:grpSp>
      <p:grpSp>
        <p:nvGrpSpPr>
          <p:cNvPr id="45" name="Group 45"/>
          <p:cNvGrpSpPr/>
          <p:nvPr/>
        </p:nvGrpSpPr>
        <p:grpSpPr>
          <a:xfrm>
            <a:off x="5669787" y="8622321"/>
            <a:ext cx="804424" cy="80442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B6B6B"/>
            </a:solidFill>
          </p:spPr>
          <p:txBody>
            <a:bodyPr/>
            <a:lstStyle/>
            <a:p>
              <a:endParaRPr lang="en-US"/>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48" name="Group 48"/>
          <p:cNvGrpSpPr/>
          <p:nvPr/>
        </p:nvGrpSpPr>
        <p:grpSpPr>
          <a:xfrm>
            <a:off x="9912276" y="8622321"/>
            <a:ext cx="804424" cy="804424"/>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txBody>
            <a:bodyPr/>
            <a:lstStyle/>
            <a:p>
              <a:endParaRPr lang="en-US"/>
            </a:p>
          </p:txBody>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51" name="Group 51"/>
          <p:cNvGrpSpPr/>
          <p:nvPr/>
        </p:nvGrpSpPr>
        <p:grpSpPr>
          <a:xfrm>
            <a:off x="14174278" y="8650437"/>
            <a:ext cx="804424" cy="80442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txBody>
            <a:bodyPr/>
            <a:lstStyle/>
            <a:p>
              <a:endParaRPr lang="en-US"/>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54" name="TextBox 54"/>
          <p:cNvSpPr txBox="1"/>
          <p:nvPr/>
        </p:nvSpPr>
        <p:spPr>
          <a:xfrm>
            <a:off x="2884668" y="8835621"/>
            <a:ext cx="2102732"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Attack Vector</a:t>
            </a:r>
          </a:p>
        </p:txBody>
      </p:sp>
      <p:sp>
        <p:nvSpPr>
          <p:cNvPr id="55" name="TextBox 55"/>
          <p:cNvSpPr txBox="1"/>
          <p:nvPr/>
        </p:nvSpPr>
        <p:spPr>
          <a:xfrm>
            <a:off x="6836161" y="8835621"/>
            <a:ext cx="2102732"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Data Exchange</a:t>
            </a:r>
          </a:p>
        </p:txBody>
      </p:sp>
      <p:sp>
        <p:nvSpPr>
          <p:cNvPr id="56" name="TextBox 56"/>
          <p:cNvSpPr txBox="1"/>
          <p:nvPr/>
        </p:nvSpPr>
        <p:spPr>
          <a:xfrm>
            <a:off x="11078649" y="8612337"/>
            <a:ext cx="2735209" cy="692150"/>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Temporary Data Exchange</a:t>
            </a:r>
          </a:p>
        </p:txBody>
      </p:sp>
      <p:sp>
        <p:nvSpPr>
          <p:cNvPr id="57" name="TextBox 57"/>
          <p:cNvSpPr txBox="1"/>
          <p:nvPr/>
        </p:nvSpPr>
        <p:spPr>
          <a:xfrm>
            <a:off x="15502577" y="8863737"/>
            <a:ext cx="1326907"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a:rPr>
              <a:t>Electricity</a:t>
            </a:r>
          </a:p>
        </p:txBody>
      </p:sp>
      <p:sp>
        <p:nvSpPr>
          <p:cNvPr id="58" name="Freeform 58"/>
          <p:cNvSpPr/>
          <p:nvPr/>
        </p:nvSpPr>
        <p:spPr>
          <a:xfrm>
            <a:off x="787867" y="6639171"/>
            <a:ext cx="892789" cy="874933"/>
          </a:xfrm>
          <a:custGeom>
            <a:avLst/>
            <a:gdLst/>
            <a:ahLst/>
            <a:cxnLst/>
            <a:rect l="l" t="t" r="r" b="b"/>
            <a:pathLst>
              <a:path w="892789" h="874933">
                <a:moveTo>
                  <a:pt x="0" y="0"/>
                </a:moveTo>
                <a:lnTo>
                  <a:pt x="892789" y="0"/>
                </a:lnTo>
                <a:lnTo>
                  <a:pt x="892789" y="874934"/>
                </a:lnTo>
                <a:lnTo>
                  <a:pt x="0" y="8749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9" name="Freeform 59"/>
          <p:cNvSpPr/>
          <p:nvPr/>
        </p:nvSpPr>
        <p:spPr>
          <a:xfrm>
            <a:off x="4909869" y="6639171"/>
            <a:ext cx="785253" cy="874933"/>
          </a:xfrm>
          <a:custGeom>
            <a:avLst/>
            <a:gdLst/>
            <a:ahLst/>
            <a:cxnLst/>
            <a:rect l="l" t="t" r="r" b="b"/>
            <a:pathLst>
              <a:path w="785253" h="874933">
                <a:moveTo>
                  <a:pt x="0" y="0"/>
                </a:moveTo>
                <a:lnTo>
                  <a:pt x="785253" y="0"/>
                </a:lnTo>
                <a:lnTo>
                  <a:pt x="785253" y="874934"/>
                </a:lnTo>
                <a:lnTo>
                  <a:pt x="0" y="8749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0" name="Freeform 60"/>
          <p:cNvSpPr/>
          <p:nvPr/>
        </p:nvSpPr>
        <p:spPr>
          <a:xfrm>
            <a:off x="9844710" y="6639171"/>
            <a:ext cx="504750" cy="897334"/>
          </a:xfrm>
          <a:custGeom>
            <a:avLst/>
            <a:gdLst/>
            <a:ahLst/>
            <a:cxnLst/>
            <a:rect l="l" t="t" r="r" b="b"/>
            <a:pathLst>
              <a:path w="504750" h="897334">
                <a:moveTo>
                  <a:pt x="0" y="0"/>
                </a:moveTo>
                <a:lnTo>
                  <a:pt x="504751" y="0"/>
                </a:lnTo>
                <a:lnTo>
                  <a:pt x="504751" y="897334"/>
                </a:lnTo>
                <a:lnTo>
                  <a:pt x="0" y="8973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1" name="Freeform 61"/>
          <p:cNvSpPr/>
          <p:nvPr/>
        </p:nvSpPr>
        <p:spPr>
          <a:xfrm>
            <a:off x="13920256" y="6639171"/>
            <a:ext cx="843494" cy="897334"/>
          </a:xfrm>
          <a:custGeom>
            <a:avLst/>
            <a:gdLst/>
            <a:ahLst/>
            <a:cxnLst/>
            <a:rect l="l" t="t" r="r" b="b"/>
            <a:pathLst>
              <a:path w="843494" h="897334">
                <a:moveTo>
                  <a:pt x="0" y="0"/>
                </a:moveTo>
                <a:lnTo>
                  <a:pt x="843494" y="0"/>
                </a:lnTo>
                <a:lnTo>
                  <a:pt x="843494" y="897334"/>
                </a:lnTo>
                <a:lnTo>
                  <a:pt x="0" y="8973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62" name="Freeform 62"/>
          <p:cNvSpPr/>
          <p:nvPr/>
        </p:nvSpPr>
        <p:spPr>
          <a:xfrm>
            <a:off x="362185" y="2915877"/>
            <a:ext cx="1333031" cy="708948"/>
          </a:xfrm>
          <a:custGeom>
            <a:avLst/>
            <a:gdLst/>
            <a:ahLst/>
            <a:cxnLst/>
            <a:rect l="l" t="t" r="r" b="b"/>
            <a:pathLst>
              <a:path w="1333031" h="708948">
                <a:moveTo>
                  <a:pt x="0" y="0"/>
                </a:moveTo>
                <a:lnTo>
                  <a:pt x="1333030" y="0"/>
                </a:lnTo>
                <a:lnTo>
                  <a:pt x="1333030" y="708948"/>
                </a:lnTo>
                <a:lnTo>
                  <a:pt x="0" y="7089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63" name="Freeform 63"/>
          <p:cNvSpPr/>
          <p:nvPr/>
        </p:nvSpPr>
        <p:spPr>
          <a:xfrm>
            <a:off x="4805799" y="2803626"/>
            <a:ext cx="889323" cy="933450"/>
          </a:xfrm>
          <a:custGeom>
            <a:avLst/>
            <a:gdLst/>
            <a:ahLst/>
            <a:cxnLst/>
            <a:rect l="l" t="t" r="r" b="b"/>
            <a:pathLst>
              <a:path w="889323" h="933450">
                <a:moveTo>
                  <a:pt x="0" y="0"/>
                </a:moveTo>
                <a:lnTo>
                  <a:pt x="889323" y="0"/>
                </a:lnTo>
                <a:lnTo>
                  <a:pt x="889323" y="933450"/>
                </a:lnTo>
                <a:lnTo>
                  <a:pt x="0" y="9334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64" name="Freeform 64"/>
          <p:cNvSpPr/>
          <p:nvPr/>
        </p:nvSpPr>
        <p:spPr>
          <a:xfrm>
            <a:off x="9248045" y="2803626"/>
            <a:ext cx="1101416" cy="933450"/>
          </a:xfrm>
          <a:custGeom>
            <a:avLst/>
            <a:gdLst/>
            <a:ahLst/>
            <a:cxnLst/>
            <a:rect l="l" t="t" r="r" b="b"/>
            <a:pathLst>
              <a:path w="1101416" h="933450">
                <a:moveTo>
                  <a:pt x="0" y="0"/>
                </a:moveTo>
                <a:lnTo>
                  <a:pt x="1101416" y="0"/>
                </a:lnTo>
                <a:lnTo>
                  <a:pt x="1101416" y="933450"/>
                </a:lnTo>
                <a:lnTo>
                  <a:pt x="0" y="9334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65" name="Freeform 65"/>
          <p:cNvSpPr/>
          <p:nvPr/>
        </p:nvSpPr>
        <p:spPr>
          <a:xfrm>
            <a:off x="13830300" y="2803626"/>
            <a:ext cx="933450" cy="933450"/>
          </a:xfrm>
          <a:custGeom>
            <a:avLst/>
            <a:gdLst/>
            <a:ahLst/>
            <a:cxnLst/>
            <a:rect l="l" t="t" r="r" b="b"/>
            <a:pathLst>
              <a:path w="933450" h="933450">
                <a:moveTo>
                  <a:pt x="0" y="0"/>
                </a:moveTo>
                <a:lnTo>
                  <a:pt x="933450" y="0"/>
                </a:lnTo>
                <a:lnTo>
                  <a:pt x="933450" y="933450"/>
                </a:lnTo>
                <a:lnTo>
                  <a:pt x="0" y="9334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66" name="TextBox 66"/>
          <p:cNvSpPr txBox="1"/>
          <p:nvPr/>
        </p:nvSpPr>
        <p:spPr>
          <a:xfrm>
            <a:off x="787867" y="736356"/>
            <a:ext cx="1862846"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Open Sans Bold"/>
              </a:rPr>
              <a:t>WARDIERE INC.</a:t>
            </a:r>
          </a:p>
        </p:txBody>
      </p:sp>
      <p:sp>
        <p:nvSpPr>
          <p:cNvPr id="67" name="TextBox 67"/>
          <p:cNvSpPr txBox="1"/>
          <p:nvPr/>
        </p:nvSpPr>
        <p:spPr>
          <a:xfrm>
            <a:off x="0" y="806450"/>
            <a:ext cx="18288000" cy="679450"/>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Inter Bold"/>
              </a:rPr>
              <a:t>THREAT MODEL OF EV TO GRID</a:t>
            </a:r>
          </a:p>
        </p:txBody>
      </p:sp>
      <p:grpSp>
        <p:nvGrpSpPr>
          <p:cNvPr id="68" name="Group 68"/>
          <p:cNvGrpSpPr/>
          <p:nvPr/>
        </p:nvGrpSpPr>
        <p:grpSpPr>
          <a:xfrm>
            <a:off x="14498609" y="6847792"/>
            <a:ext cx="480093" cy="480093"/>
            <a:chOff x="0" y="0"/>
            <a:chExt cx="640124" cy="640124"/>
          </a:xfrm>
        </p:grpSpPr>
        <p:grpSp>
          <p:nvGrpSpPr>
            <p:cNvPr id="69" name="Group 69"/>
            <p:cNvGrpSpPr/>
            <p:nvPr/>
          </p:nvGrpSpPr>
          <p:grpSpPr>
            <a:xfrm>
              <a:off x="0" y="0"/>
              <a:ext cx="640124" cy="64012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1" name="TextBox 71"/>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72" name="Group 72"/>
            <p:cNvGrpSpPr/>
            <p:nvPr/>
          </p:nvGrpSpPr>
          <p:grpSpPr>
            <a:xfrm rot="-1886975">
              <a:off x="160316" y="160316"/>
              <a:ext cx="319492" cy="319492"/>
              <a:chOff x="0" y="0"/>
              <a:chExt cx="812800" cy="812800"/>
            </a:xfrm>
          </p:grpSpPr>
          <p:sp>
            <p:nvSpPr>
              <p:cNvPr id="73" name="Freeform 7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74" name="TextBox 74"/>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75" name="Group 75"/>
          <p:cNvGrpSpPr/>
          <p:nvPr/>
        </p:nvGrpSpPr>
        <p:grpSpPr>
          <a:xfrm>
            <a:off x="10476653" y="6253856"/>
            <a:ext cx="480093" cy="480093"/>
            <a:chOff x="0" y="0"/>
            <a:chExt cx="640124" cy="640124"/>
          </a:xfrm>
        </p:grpSpPr>
        <p:grpSp>
          <p:nvGrpSpPr>
            <p:cNvPr id="76" name="Group 76"/>
            <p:cNvGrpSpPr/>
            <p:nvPr/>
          </p:nvGrpSpPr>
          <p:grpSpPr>
            <a:xfrm>
              <a:off x="0" y="0"/>
              <a:ext cx="640124" cy="640124"/>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8" name="TextBox 78"/>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79" name="Group 79"/>
            <p:cNvGrpSpPr/>
            <p:nvPr/>
          </p:nvGrpSpPr>
          <p:grpSpPr>
            <a:xfrm rot="-1886975">
              <a:off x="160316" y="160316"/>
              <a:ext cx="319492" cy="319492"/>
              <a:chOff x="0" y="0"/>
              <a:chExt cx="812800" cy="812800"/>
            </a:xfrm>
          </p:grpSpPr>
          <p:sp>
            <p:nvSpPr>
              <p:cNvPr id="80" name="Freeform 8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81" name="TextBox 81"/>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82" name="Group 82"/>
          <p:cNvGrpSpPr/>
          <p:nvPr/>
        </p:nvGrpSpPr>
        <p:grpSpPr>
          <a:xfrm>
            <a:off x="9030020" y="6827447"/>
            <a:ext cx="480093" cy="480093"/>
            <a:chOff x="0" y="0"/>
            <a:chExt cx="640124" cy="640124"/>
          </a:xfrm>
        </p:grpSpPr>
        <p:grpSp>
          <p:nvGrpSpPr>
            <p:cNvPr id="83" name="Group 83"/>
            <p:cNvGrpSpPr/>
            <p:nvPr/>
          </p:nvGrpSpPr>
          <p:grpSpPr>
            <a:xfrm>
              <a:off x="0" y="0"/>
              <a:ext cx="640124" cy="640124"/>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85" name="TextBox 85"/>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86" name="Group 86"/>
            <p:cNvGrpSpPr/>
            <p:nvPr/>
          </p:nvGrpSpPr>
          <p:grpSpPr>
            <a:xfrm rot="-1886975">
              <a:off x="160316" y="160316"/>
              <a:ext cx="319492" cy="319492"/>
              <a:chOff x="0" y="0"/>
              <a:chExt cx="812800" cy="812800"/>
            </a:xfrm>
          </p:grpSpPr>
          <p:sp>
            <p:nvSpPr>
              <p:cNvPr id="87" name="Freeform 8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88" name="TextBox 88"/>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89" name="Group 89"/>
          <p:cNvGrpSpPr/>
          <p:nvPr/>
        </p:nvGrpSpPr>
        <p:grpSpPr>
          <a:xfrm>
            <a:off x="1942471" y="6301481"/>
            <a:ext cx="480093" cy="480093"/>
            <a:chOff x="0" y="0"/>
            <a:chExt cx="640124" cy="640124"/>
          </a:xfrm>
        </p:grpSpPr>
        <p:grpSp>
          <p:nvGrpSpPr>
            <p:cNvPr id="90" name="Group 90"/>
            <p:cNvGrpSpPr/>
            <p:nvPr/>
          </p:nvGrpSpPr>
          <p:grpSpPr>
            <a:xfrm>
              <a:off x="0" y="0"/>
              <a:ext cx="640124" cy="640124"/>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92" name="TextBox 92"/>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93" name="Group 93"/>
            <p:cNvGrpSpPr/>
            <p:nvPr/>
          </p:nvGrpSpPr>
          <p:grpSpPr>
            <a:xfrm rot="-1886975">
              <a:off x="160316" y="160316"/>
              <a:ext cx="319492" cy="319492"/>
              <a:chOff x="0" y="0"/>
              <a:chExt cx="812800" cy="812800"/>
            </a:xfrm>
          </p:grpSpPr>
          <p:sp>
            <p:nvSpPr>
              <p:cNvPr id="94" name="Freeform 9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95" name="TextBox 95"/>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96" name="Group 96"/>
          <p:cNvGrpSpPr/>
          <p:nvPr/>
        </p:nvGrpSpPr>
        <p:grpSpPr>
          <a:xfrm>
            <a:off x="4344051" y="6827447"/>
            <a:ext cx="480093" cy="480093"/>
            <a:chOff x="0" y="0"/>
            <a:chExt cx="640124" cy="640124"/>
          </a:xfrm>
        </p:grpSpPr>
        <p:grpSp>
          <p:nvGrpSpPr>
            <p:cNvPr id="97" name="Group 97"/>
            <p:cNvGrpSpPr/>
            <p:nvPr/>
          </p:nvGrpSpPr>
          <p:grpSpPr>
            <a:xfrm>
              <a:off x="0" y="0"/>
              <a:ext cx="640124" cy="640124"/>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99" name="TextBox 99"/>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00" name="Group 100"/>
            <p:cNvGrpSpPr/>
            <p:nvPr/>
          </p:nvGrpSpPr>
          <p:grpSpPr>
            <a:xfrm rot="-1886975">
              <a:off x="160316" y="160316"/>
              <a:ext cx="319492" cy="319492"/>
              <a:chOff x="0" y="0"/>
              <a:chExt cx="812800" cy="812800"/>
            </a:xfrm>
          </p:grpSpPr>
          <p:sp>
            <p:nvSpPr>
              <p:cNvPr id="101" name="Freeform 10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02" name="TextBox 102"/>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03" name="Group 103"/>
          <p:cNvGrpSpPr/>
          <p:nvPr/>
        </p:nvGrpSpPr>
        <p:grpSpPr>
          <a:xfrm>
            <a:off x="3973498" y="4784890"/>
            <a:ext cx="480093" cy="480093"/>
            <a:chOff x="0" y="0"/>
            <a:chExt cx="640124" cy="640124"/>
          </a:xfrm>
        </p:grpSpPr>
        <p:grpSp>
          <p:nvGrpSpPr>
            <p:cNvPr id="104" name="Group 104"/>
            <p:cNvGrpSpPr/>
            <p:nvPr/>
          </p:nvGrpSpPr>
          <p:grpSpPr>
            <a:xfrm>
              <a:off x="0" y="0"/>
              <a:ext cx="640124" cy="640124"/>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06" name="TextBox 106"/>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07" name="Group 107"/>
            <p:cNvGrpSpPr/>
            <p:nvPr/>
          </p:nvGrpSpPr>
          <p:grpSpPr>
            <a:xfrm rot="-1886975">
              <a:off x="160316" y="160316"/>
              <a:ext cx="319492" cy="319492"/>
              <a:chOff x="0" y="0"/>
              <a:chExt cx="812800" cy="812800"/>
            </a:xfrm>
          </p:grpSpPr>
          <p:sp>
            <p:nvSpPr>
              <p:cNvPr id="108" name="Freeform 10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09" name="TextBox 109"/>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10" name="Group 110"/>
          <p:cNvGrpSpPr/>
          <p:nvPr/>
        </p:nvGrpSpPr>
        <p:grpSpPr>
          <a:xfrm>
            <a:off x="4429776" y="3030305"/>
            <a:ext cx="480093" cy="480093"/>
            <a:chOff x="0" y="0"/>
            <a:chExt cx="640124" cy="640124"/>
          </a:xfrm>
        </p:grpSpPr>
        <p:grpSp>
          <p:nvGrpSpPr>
            <p:cNvPr id="111" name="Group 111"/>
            <p:cNvGrpSpPr/>
            <p:nvPr/>
          </p:nvGrpSpPr>
          <p:grpSpPr>
            <a:xfrm>
              <a:off x="0" y="0"/>
              <a:ext cx="640124" cy="640124"/>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13" name="TextBox 113"/>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14" name="Group 114"/>
            <p:cNvGrpSpPr/>
            <p:nvPr/>
          </p:nvGrpSpPr>
          <p:grpSpPr>
            <a:xfrm rot="-1886975">
              <a:off x="160316" y="160316"/>
              <a:ext cx="319492" cy="319492"/>
              <a:chOff x="0" y="0"/>
              <a:chExt cx="812800" cy="812800"/>
            </a:xfrm>
          </p:grpSpPr>
          <p:sp>
            <p:nvSpPr>
              <p:cNvPr id="115" name="Freeform 11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16" name="TextBox 116"/>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17" name="Group 117"/>
          <p:cNvGrpSpPr/>
          <p:nvPr/>
        </p:nvGrpSpPr>
        <p:grpSpPr>
          <a:xfrm>
            <a:off x="1832707" y="2435784"/>
            <a:ext cx="480093" cy="480093"/>
            <a:chOff x="0" y="0"/>
            <a:chExt cx="640124" cy="640124"/>
          </a:xfrm>
        </p:grpSpPr>
        <p:grpSp>
          <p:nvGrpSpPr>
            <p:cNvPr id="118" name="Group 118"/>
            <p:cNvGrpSpPr/>
            <p:nvPr/>
          </p:nvGrpSpPr>
          <p:grpSpPr>
            <a:xfrm>
              <a:off x="0" y="0"/>
              <a:ext cx="640124" cy="640124"/>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20" name="TextBox 120"/>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21" name="Group 121"/>
            <p:cNvGrpSpPr/>
            <p:nvPr/>
          </p:nvGrpSpPr>
          <p:grpSpPr>
            <a:xfrm rot="-1886975">
              <a:off x="160316" y="160316"/>
              <a:ext cx="319492" cy="319492"/>
              <a:chOff x="0" y="0"/>
              <a:chExt cx="812800" cy="812800"/>
            </a:xfrm>
          </p:grpSpPr>
          <p:sp>
            <p:nvSpPr>
              <p:cNvPr id="122" name="Freeform 12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23" name="TextBox 123"/>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24" name="Group 124"/>
          <p:cNvGrpSpPr/>
          <p:nvPr/>
        </p:nvGrpSpPr>
        <p:grpSpPr>
          <a:xfrm>
            <a:off x="5831952" y="2435784"/>
            <a:ext cx="480093" cy="480093"/>
            <a:chOff x="0" y="0"/>
            <a:chExt cx="640124" cy="640124"/>
          </a:xfrm>
        </p:grpSpPr>
        <p:grpSp>
          <p:nvGrpSpPr>
            <p:cNvPr id="125" name="Group 125"/>
            <p:cNvGrpSpPr/>
            <p:nvPr/>
          </p:nvGrpSpPr>
          <p:grpSpPr>
            <a:xfrm>
              <a:off x="0" y="0"/>
              <a:ext cx="640124" cy="640124"/>
              <a:chOff x="0" y="0"/>
              <a:chExt cx="812800" cy="812800"/>
            </a:xfrm>
          </p:grpSpPr>
          <p:sp>
            <p:nvSpPr>
              <p:cNvPr id="126" name="Freeform 1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27" name="TextBox 127"/>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28" name="Group 128"/>
            <p:cNvGrpSpPr/>
            <p:nvPr/>
          </p:nvGrpSpPr>
          <p:grpSpPr>
            <a:xfrm rot="-1886975">
              <a:off x="160316" y="160316"/>
              <a:ext cx="319492" cy="319492"/>
              <a:chOff x="0" y="0"/>
              <a:chExt cx="812800" cy="812800"/>
            </a:xfrm>
          </p:grpSpPr>
          <p:sp>
            <p:nvSpPr>
              <p:cNvPr id="129" name="Freeform 12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30" name="TextBox 130"/>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31" name="Group 131"/>
          <p:cNvGrpSpPr/>
          <p:nvPr/>
        </p:nvGrpSpPr>
        <p:grpSpPr>
          <a:xfrm>
            <a:off x="10482811" y="2415166"/>
            <a:ext cx="480093" cy="480093"/>
            <a:chOff x="0" y="0"/>
            <a:chExt cx="640124" cy="640124"/>
          </a:xfrm>
        </p:grpSpPr>
        <p:grpSp>
          <p:nvGrpSpPr>
            <p:cNvPr id="132" name="Group 132"/>
            <p:cNvGrpSpPr/>
            <p:nvPr/>
          </p:nvGrpSpPr>
          <p:grpSpPr>
            <a:xfrm>
              <a:off x="0" y="0"/>
              <a:ext cx="640124" cy="640124"/>
              <a:chOff x="0" y="0"/>
              <a:chExt cx="812800" cy="812800"/>
            </a:xfrm>
          </p:grpSpPr>
          <p:sp>
            <p:nvSpPr>
              <p:cNvPr id="133" name="Freeform 1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34" name="TextBox 134"/>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35" name="Group 135"/>
            <p:cNvGrpSpPr/>
            <p:nvPr/>
          </p:nvGrpSpPr>
          <p:grpSpPr>
            <a:xfrm rot="-1886975">
              <a:off x="160316" y="160316"/>
              <a:ext cx="319492" cy="319492"/>
              <a:chOff x="0" y="0"/>
              <a:chExt cx="812800" cy="812800"/>
            </a:xfrm>
          </p:grpSpPr>
          <p:sp>
            <p:nvSpPr>
              <p:cNvPr id="136" name="Freeform 13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37" name="TextBox 137"/>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38" name="Group 138"/>
          <p:cNvGrpSpPr/>
          <p:nvPr/>
        </p:nvGrpSpPr>
        <p:grpSpPr>
          <a:xfrm>
            <a:off x="14978702" y="2415166"/>
            <a:ext cx="480093" cy="480093"/>
            <a:chOff x="0" y="0"/>
            <a:chExt cx="640124" cy="640124"/>
          </a:xfrm>
        </p:grpSpPr>
        <p:grpSp>
          <p:nvGrpSpPr>
            <p:cNvPr id="139" name="Group 139"/>
            <p:cNvGrpSpPr/>
            <p:nvPr/>
          </p:nvGrpSpPr>
          <p:grpSpPr>
            <a:xfrm>
              <a:off x="0" y="0"/>
              <a:ext cx="640124" cy="640124"/>
              <a:chOff x="0" y="0"/>
              <a:chExt cx="812800" cy="812800"/>
            </a:xfrm>
          </p:grpSpPr>
          <p:sp>
            <p:nvSpPr>
              <p:cNvPr id="140" name="Freeform 1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41" name="TextBox 141"/>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42" name="Group 142"/>
            <p:cNvGrpSpPr/>
            <p:nvPr/>
          </p:nvGrpSpPr>
          <p:grpSpPr>
            <a:xfrm rot="-1886975">
              <a:off x="160316" y="160316"/>
              <a:ext cx="319492" cy="319492"/>
              <a:chOff x="0" y="0"/>
              <a:chExt cx="812800" cy="812800"/>
            </a:xfrm>
          </p:grpSpPr>
          <p:sp>
            <p:nvSpPr>
              <p:cNvPr id="143" name="Freeform 14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44" name="TextBox 144"/>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45" name="Group 145"/>
          <p:cNvGrpSpPr/>
          <p:nvPr/>
        </p:nvGrpSpPr>
        <p:grpSpPr>
          <a:xfrm>
            <a:off x="9604664" y="5143500"/>
            <a:ext cx="480093" cy="480093"/>
            <a:chOff x="0" y="0"/>
            <a:chExt cx="640124" cy="640124"/>
          </a:xfrm>
        </p:grpSpPr>
        <p:grpSp>
          <p:nvGrpSpPr>
            <p:cNvPr id="146" name="Group 146"/>
            <p:cNvGrpSpPr/>
            <p:nvPr/>
          </p:nvGrpSpPr>
          <p:grpSpPr>
            <a:xfrm>
              <a:off x="0" y="0"/>
              <a:ext cx="640124" cy="640124"/>
              <a:chOff x="0" y="0"/>
              <a:chExt cx="812800" cy="812800"/>
            </a:xfrm>
          </p:grpSpPr>
          <p:sp>
            <p:nvSpPr>
              <p:cNvPr id="147" name="Freeform 1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48" name="TextBox 148"/>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49" name="Group 149"/>
            <p:cNvGrpSpPr/>
            <p:nvPr/>
          </p:nvGrpSpPr>
          <p:grpSpPr>
            <a:xfrm rot="-1886975">
              <a:off x="160316" y="160316"/>
              <a:ext cx="319492" cy="319492"/>
              <a:chOff x="0" y="0"/>
              <a:chExt cx="812800" cy="812800"/>
            </a:xfrm>
          </p:grpSpPr>
          <p:sp>
            <p:nvSpPr>
              <p:cNvPr id="150" name="Freeform 15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51" name="TextBox 151"/>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sp>
        <p:nvSpPr>
          <p:cNvPr id="152" name="AutoShape 152"/>
          <p:cNvSpPr/>
          <p:nvPr/>
        </p:nvSpPr>
        <p:spPr>
          <a:xfrm flipV="1">
            <a:off x="2413039" y="3748506"/>
            <a:ext cx="0" cy="2861407"/>
          </a:xfrm>
          <a:prstGeom prst="line">
            <a:avLst/>
          </a:prstGeom>
          <a:ln w="28575" cap="flat">
            <a:solidFill>
              <a:srgbClr val="FFBD59"/>
            </a:solidFill>
            <a:prstDash val="solid"/>
            <a:headEnd type="arrow" w="med" len="sm"/>
            <a:tailEnd type="arrow" w="med" len="sm"/>
          </a:ln>
        </p:spPr>
        <p:txBody>
          <a:bodyPr/>
          <a:lstStyle/>
          <a:p>
            <a:endParaRPr lang="en-US"/>
          </a:p>
        </p:txBody>
      </p:sp>
      <p:grpSp>
        <p:nvGrpSpPr>
          <p:cNvPr id="153" name="Group 153"/>
          <p:cNvGrpSpPr/>
          <p:nvPr/>
        </p:nvGrpSpPr>
        <p:grpSpPr>
          <a:xfrm>
            <a:off x="2170619" y="4784890"/>
            <a:ext cx="480093" cy="480093"/>
            <a:chOff x="0" y="0"/>
            <a:chExt cx="640124" cy="640124"/>
          </a:xfrm>
        </p:grpSpPr>
        <p:grpSp>
          <p:nvGrpSpPr>
            <p:cNvPr id="154" name="Group 154"/>
            <p:cNvGrpSpPr/>
            <p:nvPr/>
          </p:nvGrpSpPr>
          <p:grpSpPr>
            <a:xfrm>
              <a:off x="0" y="0"/>
              <a:ext cx="640124" cy="640124"/>
              <a:chOff x="0" y="0"/>
              <a:chExt cx="812800" cy="812800"/>
            </a:xfrm>
          </p:grpSpPr>
          <p:sp>
            <p:nvSpPr>
              <p:cNvPr id="155" name="Freeform 1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56" name="TextBox 156"/>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57" name="Group 157"/>
            <p:cNvGrpSpPr/>
            <p:nvPr/>
          </p:nvGrpSpPr>
          <p:grpSpPr>
            <a:xfrm rot="-1886975">
              <a:off x="160316" y="160316"/>
              <a:ext cx="319492" cy="319492"/>
              <a:chOff x="0" y="0"/>
              <a:chExt cx="812800" cy="812800"/>
            </a:xfrm>
          </p:grpSpPr>
          <p:sp>
            <p:nvSpPr>
              <p:cNvPr id="158" name="Freeform 15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59" name="TextBox 159"/>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60" name="Group 160"/>
          <p:cNvGrpSpPr/>
          <p:nvPr/>
        </p:nvGrpSpPr>
        <p:grpSpPr>
          <a:xfrm>
            <a:off x="2725723" y="4784890"/>
            <a:ext cx="480093" cy="480093"/>
            <a:chOff x="0" y="0"/>
            <a:chExt cx="640124" cy="640124"/>
          </a:xfrm>
        </p:grpSpPr>
        <p:grpSp>
          <p:nvGrpSpPr>
            <p:cNvPr id="161" name="Group 161"/>
            <p:cNvGrpSpPr/>
            <p:nvPr/>
          </p:nvGrpSpPr>
          <p:grpSpPr>
            <a:xfrm>
              <a:off x="0" y="0"/>
              <a:ext cx="640124" cy="640124"/>
              <a:chOff x="0" y="0"/>
              <a:chExt cx="812800" cy="812800"/>
            </a:xfrm>
          </p:grpSpPr>
          <p:sp>
            <p:nvSpPr>
              <p:cNvPr id="162" name="Freeform 1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63" name="TextBox 163"/>
              <p:cNvSpPr txBox="1"/>
              <p:nvPr/>
            </p:nvSpPr>
            <p:spPr>
              <a:xfrm>
                <a:off x="76200" y="57150"/>
                <a:ext cx="660400" cy="679450"/>
              </a:xfrm>
              <a:prstGeom prst="rect">
                <a:avLst/>
              </a:prstGeom>
            </p:spPr>
            <p:txBody>
              <a:bodyPr lIns="50800" tIns="50800" rIns="50800" bIns="50800" rtlCol="0" anchor="ctr"/>
              <a:lstStyle/>
              <a:p>
                <a:pPr algn="ctr">
                  <a:lnSpc>
                    <a:spcPts val="2099"/>
                  </a:lnSpc>
                </a:pPr>
                <a:endParaRPr/>
              </a:p>
            </p:txBody>
          </p:sp>
        </p:grpSp>
        <p:grpSp>
          <p:nvGrpSpPr>
            <p:cNvPr id="164" name="Group 164"/>
            <p:cNvGrpSpPr/>
            <p:nvPr/>
          </p:nvGrpSpPr>
          <p:grpSpPr>
            <a:xfrm rot="-1886975">
              <a:off x="160316" y="160316"/>
              <a:ext cx="319492" cy="319492"/>
              <a:chOff x="0" y="0"/>
              <a:chExt cx="812800" cy="812800"/>
            </a:xfrm>
          </p:grpSpPr>
          <p:sp>
            <p:nvSpPr>
              <p:cNvPr id="165" name="Freeform 16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txBody>
              <a:bodyPr/>
              <a:lstStyle/>
              <a:p>
                <a:endParaRPr lang="en-US"/>
              </a:p>
            </p:txBody>
          </p:sp>
          <p:sp>
            <p:nvSpPr>
              <p:cNvPr id="166" name="TextBox 166"/>
              <p:cNvSpPr txBox="1"/>
              <p:nvPr/>
            </p:nvSpPr>
            <p:spPr>
              <a:xfrm>
                <a:off x="0" y="184150"/>
                <a:ext cx="711200" cy="425450"/>
              </a:xfrm>
              <a:prstGeom prst="rect">
                <a:avLst/>
              </a:prstGeom>
            </p:spPr>
            <p:txBody>
              <a:bodyPr lIns="50800" tIns="50800" rIns="50800" bIns="50800" rtlCol="0" anchor="ctr"/>
              <a:lstStyle/>
              <a:p>
                <a:pPr algn="ctr">
                  <a:lnSpc>
                    <a:spcPts val="2099"/>
                  </a:lnSpc>
                </a:pPr>
                <a:endParaRPr/>
              </a:p>
            </p:txBody>
          </p:sp>
        </p:grpSp>
      </p:grpSp>
      <p:grpSp>
        <p:nvGrpSpPr>
          <p:cNvPr id="167" name="Group 167"/>
          <p:cNvGrpSpPr/>
          <p:nvPr/>
        </p:nvGrpSpPr>
        <p:grpSpPr>
          <a:xfrm>
            <a:off x="17898006" y="8232317"/>
            <a:ext cx="399519" cy="1025983"/>
            <a:chOff x="0" y="0"/>
            <a:chExt cx="1280047" cy="3287216"/>
          </a:xfrm>
        </p:grpSpPr>
        <p:sp>
          <p:nvSpPr>
            <p:cNvPr id="168" name="Freeform 168"/>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
        <p:nvSpPr>
          <p:cNvPr id="169" name="TextBox 169"/>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sp>
        <p:nvSpPr>
          <p:cNvPr id="170" name="AutoShape 37">
            <a:extLst>
              <a:ext uri="{FF2B5EF4-FFF2-40B4-BE49-F238E27FC236}">
                <a16:creationId xmlns:a16="http://schemas.microsoft.com/office/drawing/2014/main" id="{283BDA29-4491-28F4-ADEB-1FD61F391E92}"/>
              </a:ext>
            </a:extLst>
          </p:cNvPr>
          <p:cNvSpPr/>
          <p:nvPr/>
        </p:nvSpPr>
        <p:spPr>
          <a:xfrm>
            <a:off x="15957665" y="7584797"/>
            <a:ext cx="0" cy="701035"/>
          </a:xfrm>
          <a:prstGeom prst="line">
            <a:avLst/>
          </a:prstGeom>
          <a:ln w="28575" cap="flat">
            <a:solidFill>
              <a:srgbClr val="FFBD59"/>
            </a:solidFill>
            <a:prstDash val="solid"/>
            <a:headEnd type="oval" w="lg" len="lg"/>
            <a:tailEnd type="oval" w="lg" len="lg"/>
          </a:ln>
        </p:spPr>
        <p:txBody>
          <a:bodyPr/>
          <a:lstStyle/>
          <a:p>
            <a:endParaRPr lang="en-US"/>
          </a:p>
        </p:txBody>
      </p:sp>
      <p:sp>
        <p:nvSpPr>
          <p:cNvPr id="171" name="AutoShape 37">
            <a:extLst>
              <a:ext uri="{FF2B5EF4-FFF2-40B4-BE49-F238E27FC236}">
                <a16:creationId xmlns:a16="http://schemas.microsoft.com/office/drawing/2014/main" id="{24304C16-5552-F732-CABD-CC5EA783F7E5}"/>
              </a:ext>
            </a:extLst>
          </p:cNvPr>
          <p:cNvSpPr/>
          <p:nvPr/>
        </p:nvSpPr>
        <p:spPr>
          <a:xfrm>
            <a:off x="2911909" y="7584797"/>
            <a:ext cx="0" cy="701035"/>
          </a:xfrm>
          <a:prstGeom prst="line">
            <a:avLst/>
          </a:prstGeom>
          <a:ln w="28575" cap="flat">
            <a:solidFill>
              <a:srgbClr val="FFBD59"/>
            </a:solidFill>
            <a:prstDash val="solid"/>
            <a:headEnd type="oval" w="lg" len="lg"/>
            <a:tailEnd type="oval" w="lg" len="lg"/>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5584" y="1691320"/>
            <a:ext cx="2699071" cy="1200916"/>
            <a:chOff x="0" y="0"/>
            <a:chExt cx="710866" cy="352035"/>
          </a:xfrm>
        </p:grpSpPr>
        <p:sp>
          <p:nvSpPr>
            <p:cNvPr id="3" name="Freeform 3"/>
            <p:cNvSpPr/>
            <p:nvPr/>
          </p:nvSpPr>
          <p:spPr>
            <a:xfrm>
              <a:off x="0" y="0"/>
              <a:ext cx="710866" cy="352035"/>
            </a:xfrm>
            <a:custGeom>
              <a:avLst/>
              <a:gdLst/>
              <a:ahLst/>
              <a:cxnLst/>
              <a:rect l="l" t="t" r="r" b="b"/>
              <a:pathLst>
                <a:path w="710866" h="352035">
                  <a:moveTo>
                    <a:pt x="146287" y="0"/>
                  </a:moveTo>
                  <a:lnTo>
                    <a:pt x="564580" y="0"/>
                  </a:lnTo>
                  <a:cubicBezTo>
                    <a:pt x="603377" y="0"/>
                    <a:pt x="640586" y="15412"/>
                    <a:pt x="668020" y="42846"/>
                  </a:cubicBezTo>
                  <a:cubicBezTo>
                    <a:pt x="695454" y="70280"/>
                    <a:pt x="710866" y="107489"/>
                    <a:pt x="710866" y="146287"/>
                  </a:cubicBezTo>
                  <a:lnTo>
                    <a:pt x="710866" y="205748"/>
                  </a:lnTo>
                  <a:cubicBezTo>
                    <a:pt x="710866" y="244546"/>
                    <a:pt x="695454" y="281755"/>
                    <a:pt x="668020" y="309189"/>
                  </a:cubicBezTo>
                  <a:cubicBezTo>
                    <a:pt x="640586" y="336623"/>
                    <a:pt x="603377" y="352035"/>
                    <a:pt x="564580" y="352035"/>
                  </a:cubicBezTo>
                  <a:lnTo>
                    <a:pt x="146287" y="352035"/>
                  </a:lnTo>
                  <a:cubicBezTo>
                    <a:pt x="107489" y="352035"/>
                    <a:pt x="70280" y="336623"/>
                    <a:pt x="42846" y="309189"/>
                  </a:cubicBezTo>
                  <a:cubicBezTo>
                    <a:pt x="15412" y="281755"/>
                    <a:pt x="0" y="244546"/>
                    <a:pt x="0" y="205748"/>
                  </a:cubicBezTo>
                  <a:lnTo>
                    <a:pt x="0" y="146287"/>
                  </a:lnTo>
                  <a:cubicBezTo>
                    <a:pt x="0" y="107489"/>
                    <a:pt x="15412" y="70280"/>
                    <a:pt x="42846" y="42846"/>
                  </a:cubicBezTo>
                  <a:cubicBezTo>
                    <a:pt x="70280" y="15412"/>
                    <a:pt x="107489" y="0"/>
                    <a:pt x="146287" y="0"/>
                  </a:cubicBezTo>
                  <a:close/>
                </a:path>
              </a:pathLst>
            </a:custGeom>
            <a:solidFill>
              <a:srgbClr val="F4F2F2"/>
            </a:solidFill>
            <a:ln w="19050" cap="rnd">
              <a:solidFill>
                <a:srgbClr val="000000"/>
              </a:solidFill>
              <a:prstDash val="dash"/>
              <a:round/>
            </a:ln>
          </p:spPr>
          <p:txBody>
            <a:bodyPr/>
            <a:lstStyle/>
            <a:p>
              <a:endParaRPr lang="en-US"/>
            </a:p>
          </p:txBody>
        </p:sp>
        <p:sp>
          <p:nvSpPr>
            <p:cNvPr id="4" name="TextBox 4"/>
            <p:cNvSpPr txBox="1"/>
            <p:nvPr/>
          </p:nvSpPr>
          <p:spPr>
            <a:xfrm>
              <a:off x="0" y="-57150"/>
              <a:ext cx="710866" cy="409185"/>
            </a:xfrm>
            <a:prstGeom prst="rect">
              <a:avLst/>
            </a:prstGeom>
          </p:spPr>
          <p:txBody>
            <a:bodyPr lIns="50800" tIns="50800" rIns="50800" bIns="50800" rtlCol="0" anchor="ctr"/>
            <a:lstStyle/>
            <a:p>
              <a:pPr algn="ctr">
                <a:lnSpc>
                  <a:spcPts val="3323"/>
                </a:lnSpc>
              </a:pPr>
              <a:r>
                <a:rPr lang="en-US" sz="2373">
                  <a:solidFill>
                    <a:srgbClr val="000000"/>
                  </a:solidFill>
                  <a:latin typeface="Inter"/>
                </a:rPr>
                <a:t> </a:t>
              </a:r>
            </a:p>
          </p:txBody>
        </p:sp>
      </p:grpSp>
      <p:grpSp>
        <p:nvGrpSpPr>
          <p:cNvPr id="5" name="Group 5"/>
          <p:cNvGrpSpPr/>
          <p:nvPr/>
        </p:nvGrpSpPr>
        <p:grpSpPr>
          <a:xfrm>
            <a:off x="11014218" y="1477995"/>
            <a:ext cx="2459837" cy="1150905"/>
            <a:chOff x="0" y="-38100"/>
            <a:chExt cx="344963" cy="303119"/>
          </a:xfrm>
        </p:grpSpPr>
        <p:sp>
          <p:nvSpPr>
            <p:cNvPr id="6" name="Freeform 6"/>
            <p:cNvSpPr/>
            <p:nvPr/>
          </p:nvSpPr>
          <p:spPr>
            <a:xfrm>
              <a:off x="0" y="0"/>
              <a:ext cx="344963" cy="202637"/>
            </a:xfrm>
            <a:custGeom>
              <a:avLst/>
              <a:gdLst/>
              <a:ahLst/>
              <a:cxnLst/>
              <a:rect l="l" t="t" r="r" b="b"/>
              <a:pathLst>
                <a:path w="344963" h="265019">
                  <a:moveTo>
                    <a:pt x="132509" y="0"/>
                  </a:moveTo>
                  <a:lnTo>
                    <a:pt x="212454" y="0"/>
                  </a:lnTo>
                  <a:cubicBezTo>
                    <a:pt x="285637" y="0"/>
                    <a:pt x="344963" y="59327"/>
                    <a:pt x="344963" y="132509"/>
                  </a:cubicBezTo>
                  <a:lnTo>
                    <a:pt x="344963" y="132509"/>
                  </a:lnTo>
                  <a:cubicBezTo>
                    <a:pt x="344963" y="205692"/>
                    <a:pt x="285637" y="265019"/>
                    <a:pt x="212454" y="265019"/>
                  </a:cubicBezTo>
                  <a:lnTo>
                    <a:pt x="132509" y="265019"/>
                  </a:lnTo>
                  <a:cubicBezTo>
                    <a:pt x="59327" y="265019"/>
                    <a:pt x="0" y="205692"/>
                    <a:pt x="0" y="132509"/>
                  </a:cubicBezTo>
                  <a:lnTo>
                    <a:pt x="0" y="132509"/>
                  </a:lnTo>
                  <a:cubicBezTo>
                    <a:pt x="0" y="59327"/>
                    <a:pt x="59327" y="0"/>
                    <a:pt x="132509" y="0"/>
                  </a:cubicBezTo>
                  <a:close/>
                </a:path>
              </a:pathLst>
            </a:custGeom>
            <a:solidFill>
              <a:srgbClr val="F4F2F2"/>
            </a:solidFill>
            <a:ln w="19050" cap="rnd">
              <a:solidFill>
                <a:srgbClr val="000000"/>
              </a:solidFill>
              <a:prstDash val="dash"/>
              <a:round/>
            </a:ln>
          </p:spPr>
          <p:txBody>
            <a:bodyPr/>
            <a:lstStyle/>
            <a:p>
              <a:endParaRPr lang="en-US"/>
            </a:p>
          </p:txBody>
        </p:sp>
        <p:sp>
          <p:nvSpPr>
            <p:cNvPr id="7" name="TextBox 7"/>
            <p:cNvSpPr txBox="1"/>
            <p:nvPr/>
          </p:nvSpPr>
          <p:spPr>
            <a:xfrm>
              <a:off x="0" y="-38100"/>
              <a:ext cx="344963" cy="303119"/>
            </a:xfrm>
            <a:prstGeom prst="rect">
              <a:avLst/>
            </a:prstGeom>
          </p:spPr>
          <p:txBody>
            <a:bodyPr lIns="50800" tIns="50800" rIns="50800" bIns="50800" rtlCol="0" anchor="ctr"/>
            <a:lstStyle/>
            <a:p>
              <a:pPr algn="ctr">
                <a:lnSpc>
                  <a:spcPts val="2239"/>
                </a:lnSpc>
              </a:pPr>
              <a:r>
                <a:rPr lang="en-US" sz="1599" dirty="0">
                  <a:solidFill>
                    <a:srgbClr val="000000"/>
                  </a:solidFill>
                  <a:latin typeface="Inter"/>
                </a:rPr>
                <a:t>Demand Response Aggregator</a:t>
              </a:r>
            </a:p>
          </p:txBody>
        </p:sp>
      </p:grpSp>
      <p:grpSp>
        <p:nvGrpSpPr>
          <p:cNvPr id="8" name="Group 8"/>
          <p:cNvGrpSpPr/>
          <p:nvPr/>
        </p:nvGrpSpPr>
        <p:grpSpPr>
          <a:xfrm>
            <a:off x="10843996" y="3261356"/>
            <a:ext cx="1525093" cy="1679508"/>
            <a:chOff x="0" y="0"/>
            <a:chExt cx="401671" cy="442340"/>
          </a:xfrm>
        </p:grpSpPr>
        <p:sp>
          <p:nvSpPr>
            <p:cNvPr id="9" name="Freeform 9"/>
            <p:cNvSpPr/>
            <p:nvPr/>
          </p:nvSpPr>
          <p:spPr>
            <a:xfrm>
              <a:off x="0" y="0"/>
              <a:ext cx="401671" cy="442340"/>
            </a:xfrm>
            <a:custGeom>
              <a:avLst/>
              <a:gdLst/>
              <a:ahLst/>
              <a:cxnLst/>
              <a:rect l="l" t="t" r="r" b="b"/>
              <a:pathLst>
                <a:path w="401671" h="442340">
                  <a:moveTo>
                    <a:pt x="187825" y="0"/>
                  </a:moveTo>
                  <a:lnTo>
                    <a:pt x="213845" y="0"/>
                  </a:lnTo>
                  <a:cubicBezTo>
                    <a:pt x="263660" y="0"/>
                    <a:pt x="311434" y="19789"/>
                    <a:pt x="346658" y="55013"/>
                  </a:cubicBezTo>
                  <a:cubicBezTo>
                    <a:pt x="381882" y="90237"/>
                    <a:pt x="401671" y="138011"/>
                    <a:pt x="401671" y="187825"/>
                  </a:cubicBezTo>
                  <a:lnTo>
                    <a:pt x="401671" y="254514"/>
                  </a:lnTo>
                  <a:cubicBezTo>
                    <a:pt x="401671" y="358247"/>
                    <a:pt x="317578" y="442340"/>
                    <a:pt x="213845" y="442340"/>
                  </a:cubicBezTo>
                  <a:lnTo>
                    <a:pt x="187825" y="442340"/>
                  </a:lnTo>
                  <a:cubicBezTo>
                    <a:pt x="138011" y="442340"/>
                    <a:pt x="90237" y="422551"/>
                    <a:pt x="55013" y="387327"/>
                  </a:cubicBezTo>
                  <a:cubicBezTo>
                    <a:pt x="19789" y="352103"/>
                    <a:pt x="0" y="304329"/>
                    <a:pt x="0" y="254514"/>
                  </a:cubicBezTo>
                  <a:lnTo>
                    <a:pt x="0" y="187825"/>
                  </a:lnTo>
                  <a:cubicBezTo>
                    <a:pt x="0" y="138011"/>
                    <a:pt x="19789" y="90237"/>
                    <a:pt x="55013" y="55013"/>
                  </a:cubicBezTo>
                  <a:cubicBezTo>
                    <a:pt x="90237" y="19789"/>
                    <a:pt x="138011" y="0"/>
                    <a:pt x="187825" y="0"/>
                  </a:cubicBezTo>
                  <a:close/>
                </a:path>
              </a:pathLst>
            </a:custGeom>
            <a:solidFill>
              <a:srgbClr val="F4F2F2"/>
            </a:solidFill>
            <a:ln w="19050" cap="rnd">
              <a:solidFill>
                <a:srgbClr val="000000"/>
              </a:solidFill>
              <a:prstDash val="dash"/>
              <a:round/>
            </a:ln>
          </p:spPr>
          <p:txBody>
            <a:bodyPr/>
            <a:lstStyle/>
            <a:p>
              <a:endParaRPr lang="en-US"/>
            </a:p>
          </p:txBody>
        </p:sp>
        <p:sp>
          <p:nvSpPr>
            <p:cNvPr id="10" name="TextBox 10"/>
            <p:cNvSpPr txBox="1"/>
            <p:nvPr/>
          </p:nvSpPr>
          <p:spPr>
            <a:xfrm>
              <a:off x="0" y="-38100"/>
              <a:ext cx="401671" cy="480440"/>
            </a:xfrm>
            <a:prstGeom prst="rect">
              <a:avLst/>
            </a:prstGeom>
          </p:spPr>
          <p:txBody>
            <a:bodyPr lIns="50800" tIns="50800" rIns="50800" bIns="50800" rtlCol="0" anchor="ctr"/>
            <a:lstStyle/>
            <a:p>
              <a:pPr algn="ctr">
                <a:lnSpc>
                  <a:spcPts val="2239"/>
                </a:lnSpc>
              </a:pPr>
              <a:r>
                <a:rPr lang="en-US" sz="1599">
                  <a:solidFill>
                    <a:srgbClr val="000000"/>
                  </a:solidFill>
                  <a:latin typeface="Inter"/>
                </a:rPr>
                <a:t>Advanced Metering Infrastructure</a:t>
              </a:r>
            </a:p>
            <a:p>
              <a:pPr algn="ctr">
                <a:lnSpc>
                  <a:spcPts val="2239"/>
                </a:lnSpc>
              </a:pPr>
              <a:r>
                <a:rPr lang="en-US" sz="1599">
                  <a:solidFill>
                    <a:srgbClr val="000000"/>
                  </a:solidFill>
                  <a:latin typeface="Inter"/>
                </a:rPr>
                <a:t>(AMS)</a:t>
              </a:r>
            </a:p>
          </p:txBody>
        </p:sp>
      </p:grpSp>
      <p:grpSp>
        <p:nvGrpSpPr>
          <p:cNvPr id="11" name="Group 11"/>
          <p:cNvGrpSpPr/>
          <p:nvPr/>
        </p:nvGrpSpPr>
        <p:grpSpPr>
          <a:xfrm>
            <a:off x="12921194" y="3245257"/>
            <a:ext cx="1525093" cy="1679508"/>
            <a:chOff x="0" y="0"/>
            <a:chExt cx="401671" cy="442340"/>
          </a:xfrm>
        </p:grpSpPr>
        <p:sp>
          <p:nvSpPr>
            <p:cNvPr id="12" name="Freeform 12"/>
            <p:cNvSpPr/>
            <p:nvPr/>
          </p:nvSpPr>
          <p:spPr>
            <a:xfrm>
              <a:off x="0" y="0"/>
              <a:ext cx="401671" cy="442340"/>
            </a:xfrm>
            <a:custGeom>
              <a:avLst/>
              <a:gdLst/>
              <a:ahLst/>
              <a:cxnLst/>
              <a:rect l="l" t="t" r="r" b="b"/>
              <a:pathLst>
                <a:path w="401671" h="442340">
                  <a:moveTo>
                    <a:pt x="187825" y="0"/>
                  </a:moveTo>
                  <a:lnTo>
                    <a:pt x="213845" y="0"/>
                  </a:lnTo>
                  <a:cubicBezTo>
                    <a:pt x="263660" y="0"/>
                    <a:pt x="311434" y="19789"/>
                    <a:pt x="346658" y="55013"/>
                  </a:cubicBezTo>
                  <a:cubicBezTo>
                    <a:pt x="381882" y="90237"/>
                    <a:pt x="401671" y="138011"/>
                    <a:pt x="401671" y="187825"/>
                  </a:cubicBezTo>
                  <a:lnTo>
                    <a:pt x="401671" y="254514"/>
                  </a:lnTo>
                  <a:cubicBezTo>
                    <a:pt x="401671" y="358247"/>
                    <a:pt x="317578" y="442340"/>
                    <a:pt x="213845" y="442340"/>
                  </a:cubicBezTo>
                  <a:lnTo>
                    <a:pt x="187825" y="442340"/>
                  </a:lnTo>
                  <a:cubicBezTo>
                    <a:pt x="138011" y="442340"/>
                    <a:pt x="90237" y="422551"/>
                    <a:pt x="55013" y="387327"/>
                  </a:cubicBezTo>
                  <a:cubicBezTo>
                    <a:pt x="19789" y="352103"/>
                    <a:pt x="0" y="304329"/>
                    <a:pt x="0" y="254514"/>
                  </a:cubicBezTo>
                  <a:lnTo>
                    <a:pt x="0" y="187825"/>
                  </a:lnTo>
                  <a:cubicBezTo>
                    <a:pt x="0" y="138011"/>
                    <a:pt x="19789" y="90237"/>
                    <a:pt x="55013" y="55013"/>
                  </a:cubicBezTo>
                  <a:cubicBezTo>
                    <a:pt x="90237" y="19789"/>
                    <a:pt x="138011" y="0"/>
                    <a:pt x="187825" y="0"/>
                  </a:cubicBezTo>
                  <a:close/>
                </a:path>
              </a:pathLst>
            </a:custGeom>
            <a:solidFill>
              <a:srgbClr val="F4F2F2"/>
            </a:solidFill>
            <a:ln w="19050" cap="rnd">
              <a:solidFill>
                <a:srgbClr val="000000"/>
              </a:solidFill>
              <a:prstDash val="dash"/>
              <a:round/>
            </a:ln>
          </p:spPr>
          <p:txBody>
            <a:bodyPr/>
            <a:lstStyle/>
            <a:p>
              <a:endParaRPr lang="en-US"/>
            </a:p>
          </p:txBody>
        </p:sp>
        <p:sp>
          <p:nvSpPr>
            <p:cNvPr id="13" name="TextBox 13"/>
            <p:cNvSpPr txBox="1"/>
            <p:nvPr/>
          </p:nvSpPr>
          <p:spPr>
            <a:xfrm>
              <a:off x="0" y="-38100"/>
              <a:ext cx="401671" cy="480440"/>
            </a:xfrm>
            <a:prstGeom prst="rect">
              <a:avLst/>
            </a:prstGeom>
          </p:spPr>
          <p:txBody>
            <a:bodyPr lIns="50800" tIns="50800" rIns="50800" bIns="50800" rtlCol="0" anchor="ctr"/>
            <a:lstStyle/>
            <a:p>
              <a:pPr algn="ctr">
                <a:lnSpc>
                  <a:spcPts val="2239"/>
                </a:lnSpc>
              </a:pPr>
              <a:r>
                <a:rPr lang="en-US" sz="1599">
                  <a:solidFill>
                    <a:srgbClr val="000000"/>
                  </a:solidFill>
                  <a:latin typeface="Inter"/>
                </a:rPr>
                <a:t>Advanced Metering Infrastructure</a:t>
              </a:r>
            </a:p>
            <a:p>
              <a:pPr algn="ctr">
                <a:lnSpc>
                  <a:spcPts val="2239"/>
                </a:lnSpc>
              </a:pPr>
              <a:r>
                <a:rPr lang="en-US" sz="1599">
                  <a:solidFill>
                    <a:srgbClr val="000000"/>
                  </a:solidFill>
                  <a:latin typeface="Inter"/>
                </a:rPr>
                <a:t>(AMS)</a:t>
              </a:r>
            </a:p>
          </p:txBody>
        </p:sp>
      </p:grpSp>
      <p:grpSp>
        <p:nvGrpSpPr>
          <p:cNvPr id="14" name="Group 14"/>
          <p:cNvGrpSpPr/>
          <p:nvPr/>
        </p:nvGrpSpPr>
        <p:grpSpPr>
          <a:xfrm>
            <a:off x="14842931" y="3245257"/>
            <a:ext cx="1525093" cy="1679508"/>
            <a:chOff x="0" y="0"/>
            <a:chExt cx="401671" cy="442340"/>
          </a:xfrm>
        </p:grpSpPr>
        <p:sp>
          <p:nvSpPr>
            <p:cNvPr id="15" name="Freeform 15"/>
            <p:cNvSpPr/>
            <p:nvPr/>
          </p:nvSpPr>
          <p:spPr>
            <a:xfrm>
              <a:off x="0" y="0"/>
              <a:ext cx="401671" cy="442340"/>
            </a:xfrm>
            <a:custGeom>
              <a:avLst/>
              <a:gdLst/>
              <a:ahLst/>
              <a:cxnLst/>
              <a:rect l="l" t="t" r="r" b="b"/>
              <a:pathLst>
                <a:path w="401671" h="442340">
                  <a:moveTo>
                    <a:pt x="187825" y="0"/>
                  </a:moveTo>
                  <a:lnTo>
                    <a:pt x="213845" y="0"/>
                  </a:lnTo>
                  <a:cubicBezTo>
                    <a:pt x="263660" y="0"/>
                    <a:pt x="311434" y="19789"/>
                    <a:pt x="346658" y="55013"/>
                  </a:cubicBezTo>
                  <a:cubicBezTo>
                    <a:pt x="381882" y="90237"/>
                    <a:pt x="401671" y="138011"/>
                    <a:pt x="401671" y="187825"/>
                  </a:cubicBezTo>
                  <a:lnTo>
                    <a:pt x="401671" y="254514"/>
                  </a:lnTo>
                  <a:cubicBezTo>
                    <a:pt x="401671" y="358247"/>
                    <a:pt x="317578" y="442340"/>
                    <a:pt x="213845" y="442340"/>
                  </a:cubicBezTo>
                  <a:lnTo>
                    <a:pt x="187825" y="442340"/>
                  </a:lnTo>
                  <a:cubicBezTo>
                    <a:pt x="138011" y="442340"/>
                    <a:pt x="90237" y="422551"/>
                    <a:pt x="55013" y="387327"/>
                  </a:cubicBezTo>
                  <a:cubicBezTo>
                    <a:pt x="19789" y="352103"/>
                    <a:pt x="0" y="304329"/>
                    <a:pt x="0" y="254514"/>
                  </a:cubicBezTo>
                  <a:lnTo>
                    <a:pt x="0" y="187825"/>
                  </a:lnTo>
                  <a:cubicBezTo>
                    <a:pt x="0" y="138011"/>
                    <a:pt x="19789" y="90237"/>
                    <a:pt x="55013" y="55013"/>
                  </a:cubicBezTo>
                  <a:cubicBezTo>
                    <a:pt x="90237" y="19789"/>
                    <a:pt x="138011" y="0"/>
                    <a:pt x="187825" y="0"/>
                  </a:cubicBezTo>
                  <a:close/>
                </a:path>
              </a:pathLst>
            </a:custGeom>
            <a:solidFill>
              <a:srgbClr val="F4F2F2"/>
            </a:solidFill>
            <a:ln w="19050" cap="rnd">
              <a:solidFill>
                <a:srgbClr val="000000"/>
              </a:solidFill>
              <a:prstDash val="dash"/>
              <a:round/>
            </a:ln>
          </p:spPr>
          <p:txBody>
            <a:bodyPr/>
            <a:lstStyle/>
            <a:p>
              <a:endParaRPr lang="en-US"/>
            </a:p>
          </p:txBody>
        </p:sp>
        <p:sp>
          <p:nvSpPr>
            <p:cNvPr id="16" name="TextBox 16"/>
            <p:cNvSpPr txBox="1"/>
            <p:nvPr/>
          </p:nvSpPr>
          <p:spPr>
            <a:xfrm>
              <a:off x="0" y="-38100"/>
              <a:ext cx="401671" cy="480440"/>
            </a:xfrm>
            <a:prstGeom prst="rect">
              <a:avLst/>
            </a:prstGeom>
          </p:spPr>
          <p:txBody>
            <a:bodyPr lIns="50800" tIns="50800" rIns="50800" bIns="50800" rtlCol="0" anchor="ctr"/>
            <a:lstStyle/>
            <a:p>
              <a:pPr algn="ctr">
                <a:lnSpc>
                  <a:spcPts val="2239"/>
                </a:lnSpc>
              </a:pPr>
              <a:r>
                <a:rPr lang="en-US" sz="1599">
                  <a:solidFill>
                    <a:srgbClr val="000000"/>
                  </a:solidFill>
                  <a:latin typeface="Inter"/>
                </a:rPr>
                <a:t>Advanced Metering Infrastructure</a:t>
              </a:r>
            </a:p>
            <a:p>
              <a:pPr algn="ctr">
                <a:lnSpc>
                  <a:spcPts val="2239"/>
                </a:lnSpc>
              </a:pPr>
              <a:r>
                <a:rPr lang="en-US" sz="1599">
                  <a:solidFill>
                    <a:srgbClr val="000000"/>
                  </a:solidFill>
                  <a:latin typeface="Inter"/>
                </a:rPr>
                <a:t>(AMS)</a:t>
              </a:r>
            </a:p>
          </p:txBody>
        </p:sp>
      </p:grpSp>
      <p:grpSp>
        <p:nvGrpSpPr>
          <p:cNvPr id="17" name="Group 17"/>
          <p:cNvGrpSpPr/>
          <p:nvPr/>
        </p:nvGrpSpPr>
        <p:grpSpPr>
          <a:xfrm>
            <a:off x="7603782" y="3325552"/>
            <a:ext cx="2561279" cy="1599214"/>
            <a:chOff x="0" y="0"/>
            <a:chExt cx="3415038" cy="2132285"/>
          </a:xfrm>
        </p:grpSpPr>
        <p:grpSp>
          <p:nvGrpSpPr>
            <p:cNvPr id="18" name="Group 18"/>
            <p:cNvGrpSpPr/>
            <p:nvPr/>
          </p:nvGrpSpPr>
          <p:grpSpPr>
            <a:xfrm>
              <a:off x="0" y="0"/>
              <a:ext cx="3415038" cy="2132285"/>
              <a:chOff x="0" y="0"/>
              <a:chExt cx="674575" cy="421192"/>
            </a:xfrm>
          </p:grpSpPr>
          <p:sp>
            <p:nvSpPr>
              <p:cNvPr id="19" name="Freeform 19"/>
              <p:cNvSpPr/>
              <p:nvPr/>
            </p:nvSpPr>
            <p:spPr>
              <a:xfrm>
                <a:off x="0" y="0"/>
                <a:ext cx="674575" cy="421192"/>
              </a:xfrm>
              <a:custGeom>
                <a:avLst/>
                <a:gdLst/>
                <a:ahLst/>
                <a:cxnLst/>
                <a:rect l="l" t="t" r="r" b="b"/>
                <a:pathLst>
                  <a:path w="674575" h="421192">
                    <a:moveTo>
                      <a:pt x="111839" y="0"/>
                    </a:moveTo>
                    <a:lnTo>
                      <a:pt x="562736" y="0"/>
                    </a:lnTo>
                    <a:cubicBezTo>
                      <a:pt x="624503" y="0"/>
                      <a:pt x="674575" y="50072"/>
                      <a:pt x="674575" y="111839"/>
                    </a:cubicBezTo>
                    <a:lnTo>
                      <a:pt x="674575" y="309353"/>
                    </a:lnTo>
                    <a:cubicBezTo>
                      <a:pt x="674575" y="371120"/>
                      <a:pt x="624503" y="421192"/>
                      <a:pt x="562736" y="421192"/>
                    </a:cubicBezTo>
                    <a:lnTo>
                      <a:pt x="111839" y="421192"/>
                    </a:lnTo>
                    <a:cubicBezTo>
                      <a:pt x="50072" y="421192"/>
                      <a:pt x="0" y="371120"/>
                      <a:pt x="0" y="309353"/>
                    </a:cubicBezTo>
                    <a:lnTo>
                      <a:pt x="0" y="111839"/>
                    </a:lnTo>
                    <a:cubicBezTo>
                      <a:pt x="0" y="50072"/>
                      <a:pt x="50072" y="0"/>
                      <a:pt x="111839" y="0"/>
                    </a:cubicBezTo>
                    <a:close/>
                  </a:path>
                </a:pathLst>
              </a:custGeom>
              <a:solidFill>
                <a:srgbClr val="000000">
                  <a:alpha val="0"/>
                </a:srgbClr>
              </a:solidFill>
              <a:ln w="19050" cap="rnd">
                <a:solidFill>
                  <a:srgbClr val="000000"/>
                </a:solidFill>
                <a:prstDash val="dash"/>
                <a:round/>
              </a:ln>
            </p:spPr>
            <p:txBody>
              <a:bodyPr/>
              <a:lstStyle/>
              <a:p>
                <a:endParaRPr lang="en-US"/>
              </a:p>
            </p:txBody>
          </p:sp>
          <p:sp>
            <p:nvSpPr>
              <p:cNvPr id="20" name="TextBox 20"/>
              <p:cNvSpPr txBox="1"/>
              <p:nvPr/>
            </p:nvSpPr>
            <p:spPr>
              <a:xfrm>
                <a:off x="0" y="-28575"/>
                <a:ext cx="674575" cy="449767"/>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272139" y="386319"/>
              <a:ext cx="1321753" cy="1359646"/>
              <a:chOff x="0" y="0"/>
              <a:chExt cx="261087" cy="268572"/>
            </a:xfrm>
          </p:grpSpPr>
          <p:sp>
            <p:nvSpPr>
              <p:cNvPr id="22" name="Freeform 22"/>
              <p:cNvSpPr/>
              <p:nvPr/>
            </p:nvSpPr>
            <p:spPr>
              <a:xfrm>
                <a:off x="0" y="0"/>
                <a:ext cx="261087" cy="268572"/>
              </a:xfrm>
              <a:custGeom>
                <a:avLst/>
                <a:gdLst/>
                <a:ahLst/>
                <a:cxnLst/>
                <a:rect l="l" t="t" r="r" b="b"/>
                <a:pathLst>
                  <a:path w="261087" h="268572">
                    <a:moveTo>
                      <a:pt x="130544" y="0"/>
                    </a:moveTo>
                    <a:lnTo>
                      <a:pt x="130544" y="0"/>
                    </a:lnTo>
                    <a:cubicBezTo>
                      <a:pt x="165166" y="0"/>
                      <a:pt x="198370" y="13754"/>
                      <a:pt x="222852" y="38235"/>
                    </a:cubicBezTo>
                    <a:cubicBezTo>
                      <a:pt x="247333" y="62717"/>
                      <a:pt x="261087" y="95921"/>
                      <a:pt x="261087" y="130544"/>
                    </a:cubicBezTo>
                    <a:lnTo>
                      <a:pt x="261087" y="138029"/>
                    </a:lnTo>
                    <a:cubicBezTo>
                      <a:pt x="261087" y="210126"/>
                      <a:pt x="202641" y="268572"/>
                      <a:pt x="130544" y="268572"/>
                    </a:cubicBezTo>
                    <a:lnTo>
                      <a:pt x="130544" y="268572"/>
                    </a:lnTo>
                    <a:cubicBezTo>
                      <a:pt x="58446" y="268572"/>
                      <a:pt x="0" y="210126"/>
                      <a:pt x="0" y="138029"/>
                    </a:cubicBezTo>
                    <a:lnTo>
                      <a:pt x="0" y="130544"/>
                    </a:lnTo>
                    <a:cubicBezTo>
                      <a:pt x="0" y="58446"/>
                      <a:pt x="58446" y="0"/>
                      <a:pt x="130544" y="0"/>
                    </a:cubicBezTo>
                    <a:close/>
                  </a:path>
                </a:pathLst>
              </a:custGeom>
              <a:solidFill>
                <a:srgbClr val="EDECED"/>
              </a:solidFill>
              <a:ln w="19050" cap="rnd">
                <a:solidFill>
                  <a:srgbClr val="000000"/>
                </a:solidFill>
                <a:prstDash val="dash"/>
                <a:round/>
              </a:ln>
            </p:spPr>
            <p:txBody>
              <a:bodyPr/>
              <a:lstStyle/>
              <a:p>
                <a:endParaRPr lang="en-US"/>
              </a:p>
            </p:txBody>
          </p:sp>
          <p:sp>
            <p:nvSpPr>
              <p:cNvPr id="23" name="TextBox 23"/>
              <p:cNvSpPr txBox="1"/>
              <p:nvPr/>
            </p:nvSpPr>
            <p:spPr>
              <a:xfrm>
                <a:off x="0" y="-28575"/>
                <a:ext cx="261087" cy="297147"/>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IED/PLC</a:t>
                </a:r>
              </a:p>
            </p:txBody>
          </p:sp>
        </p:grpSp>
        <p:grpSp>
          <p:nvGrpSpPr>
            <p:cNvPr id="24" name="Group 24"/>
            <p:cNvGrpSpPr/>
            <p:nvPr/>
          </p:nvGrpSpPr>
          <p:grpSpPr>
            <a:xfrm>
              <a:off x="1809203" y="386319"/>
              <a:ext cx="1321753" cy="1359646"/>
              <a:chOff x="0" y="0"/>
              <a:chExt cx="261087" cy="268572"/>
            </a:xfrm>
          </p:grpSpPr>
          <p:sp>
            <p:nvSpPr>
              <p:cNvPr id="25" name="Freeform 25"/>
              <p:cNvSpPr/>
              <p:nvPr/>
            </p:nvSpPr>
            <p:spPr>
              <a:xfrm>
                <a:off x="0" y="0"/>
                <a:ext cx="261087" cy="268572"/>
              </a:xfrm>
              <a:custGeom>
                <a:avLst/>
                <a:gdLst/>
                <a:ahLst/>
                <a:cxnLst/>
                <a:rect l="l" t="t" r="r" b="b"/>
                <a:pathLst>
                  <a:path w="261087" h="268572">
                    <a:moveTo>
                      <a:pt x="130544" y="0"/>
                    </a:moveTo>
                    <a:lnTo>
                      <a:pt x="130544" y="0"/>
                    </a:lnTo>
                    <a:cubicBezTo>
                      <a:pt x="165166" y="0"/>
                      <a:pt x="198370" y="13754"/>
                      <a:pt x="222852" y="38235"/>
                    </a:cubicBezTo>
                    <a:cubicBezTo>
                      <a:pt x="247333" y="62717"/>
                      <a:pt x="261087" y="95921"/>
                      <a:pt x="261087" y="130544"/>
                    </a:cubicBezTo>
                    <a:lnTo>
                      <a:pt x="261087" y="138029"/>
                    </a:lnTo>
                    <a:cubicBezTo>
                      <a:pt x="261087" y="210126"/>
                      <a:pt x="202641" y="268572"/>
                      <a:pt x="130544" y="268572"/>
                    </a:cubicBezTo>
                    <a:lnTo>
                      <a:pt x="130544" y="268572"/>
                    </a:lnTo>
                    <a:cubicBezTo>
                      <a:pt x="58446" y="268572"/>
                      <a:pt x="0" y="210126"/>
                      <a:pt x="0" y="138029"/>
                    </a:cubicBezTo>
                    <a:lnTo>
                      <a:pt x="0" y="130544"/>
                    </a:lnTo>
                    <a:cubicBezTo>
                      <a:pt x="0" y="58446"/>
                      <a:pt x="58446" y="0"/>
                      <a:pt x="130544" y="0"/>
                    </a:cubicBezTo>
                    <a:close/>
                  </a:path>
                </a:pathLst>
              </a:custGeom>
              <a:solidFill>
                <a:srgbClr val="EDECED"/>
              </a:solidFill>
              <a:ln w="19050" cap="rnd">
                <a:solidFill>
                  <a:srgbClr val="000000"/>
                </a:solidFill>
                <a:prstDash val="dash"/>
                <a:round/>
              </a:ln>
            </p:spPr>
            <p:txBody>
              <a:bodyPr/>
              <a:lstStyle/>
              <a:p>
                <a:endParaRPr lang="en-US"/>
              </a:p>
            </p:txBody>
          </p:sp>
          <p:sp>
            <p:nvSpPr>
              <p:cNvPr id="26" name="TextBox 26"/>
              <p:cNvSpPr txBox="1"/>
              <p:nvPr/>
            </p:nvSpPr>
            <p:spPr>
              <a:xfrm>
                <a:off x="0" y="-28575"/>
                <a:ext cx="261087" cy="297147"/>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RTU/PMU</a:t>
                </a:r>
              </a:p>
            </p:txBody>
          </p:sp>
        </p:grpSp>
      </p:grpSp>
      <p:grpSp>
        <p:nvGrpSpPr>
          <p:cNvPr id="27" name="Group 27"/>
          <p:cNvGrpSpPr/>
          <p:nvPr/>
        </p:nvGrpSpPr>
        <p:grpSpPr>
          <a:xfrm>
            <a:off x="4165876" y="3357879"/>
            <a:ext cx="2561279" cy="1582985"/>
            <a:chOff x="0" y="0"/>
            <a:chExt cx="3415038" cy="2110647"/>
          </a:xfrm>
        </p:grpSpPr>
        <p:grpSp>
          <p:nvGrpSpPr>
            <p:cNvPr id="28" name="Group 28"/>
            <p:cNvGrpSpPr/>
            <p:nvPr/>
          </p:nvGrpSpPr>
          <p:grpSpPr>
            <a:xfrm>
              <a:off x="0" y="0"/>
              <a:ext cx="3415038" cy="2110647"/>
              <a:chOff x="0" y="0"/>
              <a:chExt cx="674575" cy="416918"/>
            </a:xfrm>
          </p:grpSpPr>
          <p:sp>
            <p:nvSpPr>
              <p:cNvPr id="29" name="Freeform 29"/>
              <p:cNvSpPr/>
              <p:nvPr/>
            </p:nvSpPr>
            <p:spPr>
              <a:xfrm>
                <a:off x="0" y="0"/>
                <a:ext cx="674575" cy="416918"/>
              </a:xfrm>
              <a:custGeom>
                <a:avLst/>
                <a:gdLst/>
                <a:ahLst/>
                <a:cxnLst/>
                <a:rect l="l" t="t" r="r" b="b"/>
                <a:pathLst>
                  <a:path w="674575" h="416918">
                    <a:moveTo>
                      <a:pt x="111839" y="0"/>
                    </a:moveTo>
                    <a:lnTo>
                      <a:pt x="562736" y="0"/>
                    </a:lnTo>
                    <a:cubicBezTo>
                      <a:pt x="624503" y="0"/>
                      <a:pt x="674575" y="50072"/>
                      <a:pt x="674575" y="111839"/>
                    </a:cubicBezTo>
                    <a:lnTo>
                      <a:pt x="674575" y="305079"/>
                    </a:lnTo>
                    <a:cubicBezTo>
                      <a:pt x="674575" y="334740"/>
                      <a:pt x="662792" y="363187"/>
                      <a:pt x="641819" y="384161"/>
                    </a:cubicBezTo>
                    <a:cubicBezTo>
                      <a:pt x="620845" y="405135"/>
                      <a:pt x="592398" y="416918"/>
                      <a:pt x="562736" y="416918"/>
                    </a:cubicBezTo>
                    <a:lnTo>
                      <a:pt x="111839" y="416918"/>
                    </a:lnTo>
                    <a:cubicBezTo>
                      <a:pt x="50072" y="416918"/>
                      <a:pt x="0" y="366846"/>
                      <a:pt x="0" y="305079"/>
                    </a:cubicBezTo>
                    <a:lnTo>
                      <a:pt x="0" y="111839"/>
                    </a:lnTo>
                    <a:cubicBezTo>
                      <a:pt x="0" y="50072"/>
                      <a:pt x="50072" y="0"/>
                      <a:pt x="111839" y="0"/>
                    </a:cubicBezTo>
                    <a:close/>
                  </a:path>
                </a:pathLst>
              </a:custGeom>
              <a:solidFill>
                <a:srgbClr val="000000">
                  <a:alpha val="0"/>
                </a:srgbClr>
              </a:solidFill>
              <a:ln w="19050" cap="rnd">
                <a:solidFill>
                  <a:srgbClr val="000000"/>
                </a:solidFill>
                <a:prstDash val="dash"/>
                <a:round/>
              </a:ln>
            </p:spPr>
            <p:txBody>
              <a:bodyPr/>
              <a:lstStyle/>
              <a:p>
                <a:endParaRPr lang="en-US"/>
              </a:p>
            </p:txBody>
          </p:sp>
          <p:sp>
            <p:nvSpPr>
              <p:cNvPr id="30" name="TextBox 30"/>
              <p:cNvSpPr txBox="1"/>
              <p:nvPr/>
            </p:nvSpPr>
            <p:spPr>
              <a:xfrm>
                <a:off x="0" y="-28575"/>
                <a:ext cx="674575" cy="445493"/>
              </a:xfrm>
              <a:prstGeom prst="rect">
                <a:avLst/>
              </a:prstGeom>
            </p:spPr>
            <p:txBody>
              <a:bodyPr lIns="50800" tIns="50800" rIns="50800" bIns="50800" rtlCol="0" anchor="ctr"/>
              <a:lstStyle/>
              <a:p>
                <a:pPr algn="ctr">
                  <a:lnSpc>
                    <a:spcPts val="2239"/>
                  </a:lnSpc>
                </a:pPr>
                <a:endParaRPr/>
              </a:p>
            </p:txBody>
          </p:sp>
        </p:grpSp>
        <p:grpSp>
          <p:nvGrpSpPr>
            <p:cNvPr id="31" name="Group 31"/>
            <p:cNvGrpSpPr/>
            <p:nvPr/>
          </p:nvGrpSpPr>
          <p:grpSpPr>
            <a:xfrm>
              <a:off x="272139" y="382399"/>
              <a:ext cx="1321753" cy="1345849"/>
              <a:chOff x="0" y="0"/>
              <a:chExt cx="261087" cy="265847"/>
            </a:xfrm>
          </p:grpSpPr>
          <p:sp>
            <p:nvSpPr>
              <p:cNvPr id="32" name="Freeform 32"/>
              <p:cNvSpPr/>
              <p:nvPr/>
            </p:nvSpPr>
            <p:spPr>
              <a:xfrm>
                <a:off x="0" y="0"/>
                <a:ext cx="261087" cy="265847"/>
              </a:xfrm>
              <a:custGeom>
                <a:avLst/>
                <a:gdLst/>
                <a:ahLst/>
                <a:cxnLst/>
                <a:rect l="l" t="t" r="r" b="b"/>
                <a:pathLst>
                  <a:path w="261087" h="265847">
                    <a:moveTo>
                      <a:pt x="130544" y="0"/>
                    </a:moveTo>
                    <a:lnTo>
                      <a:pt x="130544" y="0"/>
                    </a:lnTo>
                    <a:cubicBezTo>
                      <a:pt x="165166" y="0"/>
                      <a:pt x="198370" y="13754"/>
                      <a:pt x="222852" y="38235"/>
                    </a:cubicBezTo>
                    <a:cubicBezTo>
                      <a:pt x="247333" y="62717"/>
                      <a:pt x="261087" y="95921"/>
                      <a:pt x="261087" y="130544"/>
                    </a:cubicBezTo>
                    <a:lnTo>
                      <a:pt x="261087" y="135303"/>
                    </a:lnTo>
                    <a:cubicBezTo>
                      <a:pt x="261087" y="207400"/>
                      <a:pt x="202641" y="265847"/>
                      <a:pt x="130544" y="265847"/>
                    </a:cubicBezTo>
                    <a:lnTo>
                      <a:pt x="130544" y="265847"/>
                    </a:lnTo>
                    <a:cubicBezTo>
                      <a:pt x="58446" y="265847"/>
                      <a:pt x="0" y="207400"/>
                      <a:pt x="0" y="135303"/>
                    </a:cubicBezTo>
                    <a:lnTo>
                      <a:pt x="0" y="130544"/>
                    </a:lnTo>
                    <a:cubicBezTo>
                      <a:pt x="0" y="58446"/>
                      <a:pt x="58446" y="0"/>
                      <a:pt x="130544" y="0"/>
                    </a:cubicBezTo>
                    <a:close/>
                  </a:path>
                </a:pathLst>
              </a:custGeom>
              <a:solidFill>
                <a:srgbClr val="F4F2F2"/>
              </a:solidFill>
              <a:ln w="19050" cap="rnd">
                <a:solidFill>
                  <a:srgbClr val="000000"/>
                </a:solidFill>
                <a:prstDash val="dash"/>
                <a:round/>
              </a:ln>
            </p:spPr>
            <p:txBody>
              <a:bodyPr/>
              <a:lstStyle/>
              <a:p>
                <a:endParaRPr lang="en-US"/>
              </a:p>
            </p:txBody>
          </p:sp>
          <p:sp>
            <p:nvSpPr>
              <p:cNvPr id="33" name="TextBox 33"/>
              <p:cNvSpPr txBox="1"/>
              <p:nvPr/>
            </p:nvSpPr>
            <p:spPr>
              <a:xfrm>
                <a:off x="0" y="-28575"/>
                <a:ext cx="261087" cy="294422"/>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IED/PLC</a:t>
                </a:r>
              </a:p>
            </p:txBody>
          </p:sp>
        </p:grpSp>
        <p:grpSp>
          <p:nvGrpSpPr>
            <p:cNvPr id="34" name="Group 34"/>
            <p:cNvGrpSpPr/>
            <p:nvPr/>
          </p:nvGrpSpPr>
          <p:grpSpPr>
            <a:xfrm>
              <a:off x="1809203" y="382399"/>
              <a:ext cx="1321753" cy="1345849"/>
              <a:chOff x="0" y="0"/>
              <a:chExt cx="261087" cy="265847"/>
            </a:xfrm>
          </p:grpSpPr>
          <p:sp>
            <p:nvSpPr>
              <p:cNvPr id="35" name="Freeform 35"/>
              <p:cNvSpPr/>
              <p:nvPr/>
            </p:nvSpPr>
            <p:spPr>
              <a:xfrm>
                <a:off x="0" y="0"/>
                <a:ext cx="261087" cy="265847"/>
              </a:xfrm>
              <a:custGeom>
                <a:avLst/>
                <a:gdLst/>
                <a:ahLst/>
                <a:cxnLst/>
                <a:rect l="l" t="t" r="r" b="b"/>
                <a:pathLst>
                  <a:path w="261087" h="265847">
                    <a:moveTo>
                      <a:pt x="130544" y="0"/>
                    </a:moveTo>
                    <a:lnTo>
                      <a:pt x="130544" y="0"/>
                    </a:lnTo>
                    <a:cubicBezTo>
                      <a:pt x="165166" y="0"/>
                      <a:pt x="198370" y="13754"/>
                      <a:pt x="222852" y="38235"/>
                    </a:cubicBezTo>
                    <a:cubicBezTo>
                      <a:pt x="247333" y="62717"/>
                      <a:pt x="261087" y="95921"/>
                      <a:pt x="261087" y="130544"/>
                    </a:cubicBezTo>
                    <a:lnTo>
                      <a:pt x="261087" y="135303"/>
                    </a:lnTo>
                    <a:cubicBezTo>
                      <a:pt x="261087" y="207400"/>
                      <a:pt x="202641" y="265847"/>
                      <a:pt x="130544" y="265847"/>
                    </a:cubicBezTo>
                    <a:lnTo>
                      <a:pt x="130544" y="265847"/>
                    </a:lnTo>
                    <a:cubicBezTo>
                      <a:pt x="58446" y="265847"/>
                      <a:pt x="0" y="207400"/>
                      <a:pt x="0" y="135303"/>
                    </a:cubicBezTo>
                    <a:lnTo>
                      <a:pt x="0" y="130544"/>
                    </a:lnTo>
                    <a:cubicBezTo>
                      <a:pt x="0" y="58446"/>
                      <a:pt x="58446" y="0"/>
                      <a:pt x="130544" y="0"/>
                    </a:cubicBezTo>
                    <a:close/>
                  </a:path>
                </a:pathLst>
              </a:custGeom>
              <a:solidFill>
                <a:srgbClr val="EDECED"/>
              </a:solidFill>
              <a:ln w="19050" cap="rnd">
                <a:solidFill>
                  <a:srgbClr val="000000"/>
                </a:solidFill>
                <a:prstDash val="dash"/>
                <a:round/>
              </a:ln>
            </p:spPr>
            <p:txBody>
              <a:bodyPr/>
              <a:lstStyle/>
              <a:p>
                <a:endParaRPr lang="en-US"/>
              </a:p>
            </p:txBody>
          </p:sp>
          <p:sp>
            <p:nvSpPr>
              <p:cNvPr id="36" name="TextBox 36"/>
              <p:cNvSpPr txBox="1"/>
              <p:nvPr/>
            </p:nvSpPr>
            <p:spPr>
              <a:xfrm>
                <a:off x="0" y="-28575"/>
                <a:ext cx="261087" cy="294422"/>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RTU/PMU</a:t>
                </a:r>
              </a:p>
            </p:txBody>
          </p:sp>
        </p:grpSp>
      </p:grpSp>
      <p:grpSp>
        <p:nvGrpSpPr>
          <p:cNvPr id="37" name="Group 37"/>
          <p:cNvGrpSpPr/>
          <p:nvPr/>
        </p:nvGrpSpPr>
        <p:grpSpPr>
          <a:xfrm>
            <a:off x="1023572" y="3357879"/>
            <a:ext cx="2637479" cy="1582985"/>
            <a:chOff x="0" y="0"/>
            <a:chExt cx="3516638" cy="2110647"/>
          </a:xfrm>
        </p:grpSpPr>
        <p:grpSp>
          <p:nvGrpSpPr>
            <p:cNvPr id="38" name="Group 38"/>
            <p:cNvGrpSpPr/>
            <p:nvPr/>
          </p:nvGrpSpPr>
          <p:grpSpPr>
            <a:xfrm>
              <a:off x="0" y="0"/>
              <a:ext cx="3516638" cy="2110647"/>
              <a:chOff x="0" y="0"/>
              <a:chExt cx="694645" cy="416918"/>
            </a:xfrm>
          </p:grpSpPr>
          <p:sp>
            <p:nvSpPr>
              <p:cNvPr id="39" name="Freeform 39"/>
              <p:cNvSpPr/>
              <p:nvPr/>
            </p:nvSpPr>
            <p:spPr>
              <a:xfrm>
                <a:off x="0" y="0"/>
                <a:ext cx="694645" cy="416918"/>
              </a:xfrm>
              <a:custGeom>
                <a:avLst/>
                <a:gdLst/>
                <a:ahLst/>
                <a:cxnLst/>
                <a:rect l="l" t="t" r="r" b="b"/>
                <a:pathLst>
                  <a:path w="694645" h="416918">
                    <a:moveTo>
                      <a:pt x="108608" y="0"/>
                    </a:moveTo>
                    <a:lnTo>
                      <a:pt x="586037" y="0"/>
                    </a:lnTo>
                    <a:cubicBezTo>
                      <a:pt x="646019" y="0"/>
                      <a:pt x="694645" y="48625"/>
                      <a:pt x="694645" y="108608"/>
                    </a:cubicBezTo>
                    <a:lnTo>
                      <a:pt x="694645" y="308310"/>
                    </a:lnTo>
                    <a:cubicBezTo>
                      <a:pt x="694645" y="337115"/>
                      <a:pt x="683202" y="364739"/>
                      <a:pt x="662834" y="385107"/>
                    </a:cubicBezTo>
                    <a:cubicBezTo>
                      <a:pt x="642466" y="405475"/>
                      <a:pt x="614841" y="416918"/>
                      <a:pt x="586037" y="416918"/>
                    </a:cubicBezTo>
                    <a:lnTo>
                      <a:pt x="108608" y="416918"/>
                    </a:lnTo>
                    <a:cubicBezTo>
                      <a:pt x="48625" y="416918"/>
                      <a:pt x="0" y="368292"/>
                      <a:pt x="0" y="308310"/>
                    </a:cubicBezTo>
                    <a:lnTo>
                      <a:pt x="0" y="108608"/>
                    </a:lnTo>
                    <a:cubicBezTo>
                      <a:pt x="0" y="79803"/>
                      <a:pt x="11443" y="52178"/>
                      <a:pt x="31811" y="31811"/>
                    </a:cubicBezTo>
                    <a:cubicBezTo>
                      <a:pt x="52178" y="11443"/>
                      <a:pt x="79803" y="0"/>
                      <a:pt x="108608" y="0"/>
                    </a:cubicBezTo>
                    <a:close/>
                  </a:path>
                </a:pathLst>
              </a:custGeom>
              <a:solidFill>
                <a:srgbClr val="000000">
                  <a:alpha val="0"/>
                </a:srgbClr>
              </a:solidFill>
              <a:ln w="19050" cap="rnd">
                <a:solidFill>
                  <a:srgbClr val="000000"/>
                </a:solidFill>
                <a:prstDash val="dash"/>
                <a:round/>
              </a:ln>
            </p:spPr>
            <p:txBody>
              <a:bodyPr/>
              <a:lstStyle/>
              <a:p>
                <a:endParaRPr lang="en-US"/>
              </a:p>
            </p:txBody>
          </p:sp>
          <p:sp>
            <p:nvSpPr>
              <p:cNvPr id="40" name="TextBox 40"/>
              <p:cNvSpPr txBox="1"/>
              <p:nvPr/>
            </p:nvSpPr>
            <p:spPr>
              <a:xfrm>
                <a:off x="0" y="-28575"/>
                <a:ext cx="694645" cy="445493"/>
              </a:xfrm>
              <a:prstGeom prst="rect">
                <a:avLst/>
              </a:prstGeom>
            </p:spPr>
            <p:txBody>
              <a:bodyPr lIns="50800" tIns="50800" rIns="50800" bIns="50800" rtlCol="0" anchor="ctr"/>
              <a:lstStyle/>
              <a:p>
                <a:pPr algn="ctr">
                  <a:lnSpc>
                    <a:spcPts val="2239"/>
                  </a:lnSpc>
                </a:pPr>
                <a:endParaRPr/>
              </a:p>
            </p:txBody>
          </p:sp>
        </p:grpSp>
        <p:grpSp>
          <p:nvGrpSpPr>
            <p:cNvPr id="41" name="Group 41"/>
            <p:cNvGrpSpPr/>
            <p:nvPr/>
          </p:nvGrpSpPr>
          <p:grpSpPr>
            <a:xfrm>
              <a:off x="280235" y="382399"/>
              <a:ext cx="1361076" cy="1345849"/>
              <a:chOff x="0" y="0"/>
              <a:chExt cx="268855" cy="265847"/>
            </a:xfrm>
          </p:grpSpPr>
          <p:sp>
            <p:nvSpPr>
              <p:cNvPr id="42" name="Freeform 42"/>
              <p:cNvSpPr/>
              <p:nvPr/>
            </p:nvSpPr>
            <p:spPr>
              <a:xfrm>
                <a:off x="0" y="0"/>
                <a:ext cx="268855" cy="265847"/>
              </a:xfrm>
              <a:custGeom>
                <a:avLst/>
                <a:gdLst/>
                <a:ahLst/>
                <a:cxnLst/>
                <a:rect l="l" t="t" r="r" b="b"/>
                <a:pathLst>
                  <a:path w="268855" h="265847">
                    <a:moveTo>
                      <a:pt x="132923" y="0"/>
                    </a:moveTo>
                    <a:lnTo>
                      <a:pt x="135931" y="0"/>
                    </a:lnTo>
                    <a:cubicBezTo>
                      <a:pt x="171185" y="0"/>
                      <a:pt x="204994" y="14004"/>
                      <a:pt x="229922" y="38932"/>
                    </a:cubicBezTo>
                    <a:cubicBezTo>
                      <a:pt x="254850" y="63860"/>
                      <a:pt x="268855" y="97670"/>
                      <a:pt x="268855" y="132923"/>
                    </a:cubicBezTo>
                    <a:lnTo>
                      <a:pt x="268855" y="132923"/>
                    </a:lnTo>
                    <a:cubicBezTo>
                      <a:pt x="268855" y="168177"/>
                      <a:pt x="254850" y="201986"/>
                      <a:pt x="229922" y="226914"/>
                    </a:cubicBezTo>
                    <a:cubicBezTo>
                      <a:pt x="204994" y="251842"/>
                      <a:pt x="171185" y="265847"/>
                      <a:pt x="135931" y="265847"/>
                    </a:cubicBezTo>
                    <a:lnTo>
                      <a:pt x="132923" y="265847"/>
                    </a:lnTo>
                    <a:cubicBezTo>
                      <a:pt x="97670" y="265847"/>
                      <a:pt x="63860" y="251842"/>
                      <a:pt x="38932" y="226914"/>
                    </a:cubicBezTo>
                    <a:cubicBezTo>
                      <a:pt x="14004" y="201986"/>
                      <a:pt x="0" y="168177"/>
                      <a:pt x="0" y="132923"/>
                    </a:cubicBezTo>
                    <a:lnTo>
                      <a:pt x="0" y="132923"/>
                    </a:lnTo>
                    <a:cubicBezTo>
                      <a:pt x="0" y="97670"/>
                      <a:pt x="14004" y="63860"/>
                      <a:pt x="38932" y="38932"/>
                    </a:cubicBezTo>
                    <a:cubicBezTo>
                      <a:pt x="63860" y="14004"/>
                      <a:pt x="97670" y="0"/>
                      <a:pt x="132923" y="0"/>
                    </a:cubicBezTo>
                    <a:close/>
                  </a:path>
                </a:pathLst>
              </a:custGeom>
              <a:solidFill>
                <a:srgbClr val="F4F2F2"/>
              </a:solidFill>
              <a:ln w="19050" cap="rnd">
                <a:solidFill>
                  <a:srgbClr val="000000"/>
                </a:solidFill>
                <a:prstDash val="dash"/>
                <a:round/>
              </a:ln>
            </p:spPr>
            <p:txBody>
              <a:bodyPr/>
              <a:lstStyle/>
              <a:p>
                <a:endParaRPr lang="en-US"/>
              </a:p>
            </p:txBody>
          </p:sp>
          <p:sp>
            <p:nvSpPr>
              <p:cNvPr id="43" name="TextBox 43"/>
              <p:cNvSpPr txBox="1"/>
              <p:nvPr/>
            </p:nvSpPr>
            <p:spPr>
              <a:xfrm>
                <a:off x="0" y="-28575"/>
                <a:ext cx="268855" cy="294422"/>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IED/PLC</a:t>
                </a:r>
              </a:p>
            </p:txBody>
          </p:sp>
        </p:grpSp>
        <p:grpSp>
          <p:nvGrpSpPr>
            <p:cNvPr id="44" name="Group 44"/>
            <p:cNvGrpSpPr/>
            <p:nvPr/>
          </p:nvGrpSpPr>
          <p:grpSpPr>
            <a:xfrm>
              <a:off x="1863028" y="382399"/>
              <a:ext cx="1361076" cy="1345849"/>
              <a:chOff x="0" y="0"/>
              <a:chExt cx="268855" cy="265847"/>
            </a:xfrm>
          </p:grpSpPr>
          <p:sp>
            <p:nvSpPr>
              <p:cNvPr id="45" name="Freeform 45"/>
              <p:cNvSpPr/>
              <p:nvPr/>
            </p:nvSpPr>
            <p:spPr>
              <a:xfrm>
                <a:off x="0" y="0"/>
                <a:ext cx="268855" cy="265847"/>
              </a:xfrm>
              <a:custGeom>
                <a:avLst/>
                <a:gdLst/>
                <a:ahLst/>
                <a:cxnLst/>
                <a:rect l="l" t="t" r="r" b="b"/>
                <a:pathLst>
                  <a:path w="268855" h="265847">
                    <a:moveTo>
                      <a:pt x="132923" y="0"/>
                    </a:moveTo>
                    <a:lnTo>
                      <a:pt x="135931" y="0"/>
                    </a:lnTo>
                    <a:cubicBezTo>
                      <a:pt x="171185" y="0"/>
                      <a:pt x="204994" y="14004"/>
                      <a:pt x="229922" y="38932"/>
                    </a:cubicBezTo>
                    <a:cubicBezTo>
                      <a:pt x="254850" y="63860"/>
                      <a:pt x="268855" y="97670"/>
                      <a:pt x="268855" y="132923"/>
                    </a:cubicBezTo>
                    <a:lnTo>
                      <a:pt x="268855" y="132923"/>
                    </a:lnTo>
                    <a:cubicBezTo>
                      <a:pt x="268855" y="168177"/>
                      <a:pt x="254850" y="201986"/>
                      <a:pt x="229922" y="226914"/>
                    </a:cubicBezTo>
                    <a:cubicBezTo>
                      <a:pt x="204994" y="251842"/>
                      <a:pt x="171185" y="265847"/>
                      <a:pt x="135931" y="265847"/>
                    </a:cubicBezTo>
                    <a:lnTo>
                      <a:pt x="132923" y="265847"/>
                    </a:lnTo>
                    <a:cubicBezTo>
                      <a:pt x="97670" y="265847"/>
                      <a:pt x="63860" y="251842"/>
                      <a:pt x="38932" y="226914"/>
                    </a:cubicBezTo>
                    <a:cubicBezTo>
                      <a:pt x="14004" y="201986"/>
                      <a:pt x="0" y="168177"/>
                      <a:pt x="0" y="132923"/>
                    </a:cubicBezTo>
                    <a:lnTo>
                      <a:pt x="0" y="132923"/>
                    </a:lnTo>
                    <a:cubicBezTo>
                      <a:pt x="0" y="97670"/>
                      <a:pt x="14004" y="63860"/>
                      <a:pt x="38932" y="38932"/>
                    </a:cubicBezTo>
                    <a:cubicBezTo>
                      <a:pt x="63860" y="14004"/>
                      <a:pt x="97670" y="0"/>
                      <a:pt x="132923" y="0"/>
                    </a:cubicBezTo>
                    <a:close/>
                  </a:path>
                </a:pathLst>
              </a:custGeom>
              <a:solidFill>
                <a:srgbClr val="EDECED"/>
              </a:solidFill>
              <a:ln w="19050" cap="rnd">
                <a:solidFill>
                  <a:srgbClr val="000000"/>
                </a:solidFill>
                <a:prstDash val="dash"/>
                <a:round/>
              </a:ln>
            </p:spPr>
            <p:txBody>
              <a:bodyPr/>
              <a:lstStyle/>
              <a:p>
                <a:endParaRPr lang="en-US"/>
              </a:p>
            </p:txBody>
          </p:sp>
          <p:sp>
            <p:nvSpPr>
              <p:cNvPr id="46" name="TextBox 46"/>
              <p:cNvSpPr txBox="1"/>
              <p:nvPr/>
            </p:nvSpPr>
            <p:spPr>
              <a:xfrm>
                <a:off x="0" y="-28575"/>
                <a:ext cx="268855" cy="294422"/>
              </a:xfrm>
              <a:prstGeom prst="rect">
                <a:avLst/>
              </a:prstGeom>
            </p:spPr>
            <p:txBody>
              <a:bodyPr lIns="50800" tIns="50800" rIns="50800" bIns="50800" rtlCol="0" anchor="ctr"/>
              <a:lstStyle/>
              <a:p>
                <a:pPr algn="ctr">
                  <a:lnSpc>
                    <a:spcPts val="2239"/>
                  </a:lnSpc>
                </a:pPr>
                <a:r>
                  <a:rPr lang="en-US" sz="1599">
                    <a:solidFill>
                      <a:srgbClr val="000000"/>
                    </a:solidFill>
                    <a:latin typeface="Source Sans Pro"/>
                  </a:rPr>
                  <a:t>RTU/PMU</a:t>
                </a:r>
              </a:p>
            </p:txBody>
          </p:sp>
        </p:grpSp>
      </p:grpSp>
      <p:sp>
        <p:nvSpPr>
          <p:cNvPr id="47" name="AutoShape 47"/>
          <p:cNvSpPr/>
          <p:nvPr/>
        </p:nvSpPr>
        <p:spPr>
          <a:xfrm flipV="1">
            <a:off x="2342311" y="2223919"/>
            <a:ext cx="4813273" cy="1133960"/>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48" name="AutoShape 48"/>
          <p:cNvSpPr/>
          <p:nvPr/>
        </p:nvSpPr>
        <p:spPr>
          <a:xfrm flipV="1">
            <a:off x="5446516" y="2654080"/>
            <a:ext cx="1772376" cy="703800"/>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49" name="AutoShape 49"/>
          <p:cNvSpPr/>
          <p:nvPr/>
        </p:nvSpPr>
        <p:spPr>
          <a:xfrm flipH="1" flipV="1">
            <a:off x="8505119" y="2892235"/>
            <a:ext cx="379302" cy="433316"/>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50" name="AutoShape 50"/>
          <p:cNvSpPr/>
          <p:nvPr/>
        </p:nvSpPr>
        <p:spPr>
          <a:xfrm flipH="1">
            <a:off x="9896216" y="2019300"/>
            <a:ext cx="1152784" cy="6861"/>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51" name="AutoShape 51"/>
          <p:cNvSpPr/>
          <p:nvPr/>
        </p:nvSpPr>
        <p:spPr>
          <a:xfrm flipH="1">
            <a:off x="11606542" y="2610032"/>
            <a:ext cx="0" cy="651324"/>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52" name="AutoShape 52"/>
          <p:cNvSpPr/>
          <p:nvPr/>
        </p:nvSpPr>
        <p:spPr>
          <a:xfrm>
            <a:off x="13522161" y="2610032"/>
            <a:ext cx="0" cy="635225"/>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53" name="AutoShape 53"/>
          <p:cNvSpPr/>
          <p:nvPr/>
        </p:nvSpPr>
        <p:spPr>
          <a:xfrm>
            <a:off x="15443898" y="2610032"/>
            <a:ext cx="0" cy="651324"/>
          </a:xfrm>
          <a:prstGeom prst="line">
            <a:avLst/>
          </a:prstGeom>
          <a:ln w="19050" cap="flat">
            <a:solidFill>
              <a:srgbClr val="000000"/>
            </a:solidFill>
            <a:prstDash val="sysDash"/>
            <a:headEnd type="arrow" w="med" len="sm"/>
            <a:tailEnd type="arrow" w="med" len="sm"/>
          </a:ln>
        </p:spPr>
        <p:txBody>
          <a:bodyPr/>
          <a:lstStyle/>
          <a:p>
            <a:endParaRPr lang="en-US"/>
          </a:p>
        </p:txBody>
      </p:sp>
      <p:sp>
        <p:nvSpPr>
          <p:cNvPr id="54" name="AutoShape 54"/>
          <p:cNvSpPr/>
          <p:nvPr/>
        </p:nvSpPr>
        <p:spPr>
          <a:xfrm>
            <a:off x="9854655" y="2561853"/>
            <a:ext cx="5589244" cy="19603"/>
          </a:xfrm>
          <a:prstGeom prst="line">
            <a:avLst/>
          </a:prstGeom>
          <a:ln w="19050" cap="flat">
            <a:solidFill>
              <a:srgbClr val="000000"/>
            </a:solidFill>
            <a:prstDash val="sysDash"/>
            <a:headEnd type="triangle" w="lg" len="med"/>
            <a:tailEnd type="none" w="sm" len="sm"/>
          </a:ln>
        </p:spPr>
        <p:txBody>
          <a:bodyPr/>
          <a:lstStyle/>
          <a:p>
            <a:endParaRPr lang="en-US"/>
          </a:p>
        </p:txBody>
      </p:sp>
      <p:sp>
        <p:nvSpPr>
          <p:cNvPr id="55" name="AutoShape 55"/>
          <p:cNvSpPr/>
          <p:nvPr/>
        </p:nvSpPr>
        <p:spPr>
          <a:xfrm>
            <a:off x="13474055" y="2054087"/>
            <a:ext cx="1216821" cy="527370"/>
          </a:xfrm>
          <a:prstGeom prst="line">
            <a:avLst/>
          </a:prstGeom>
          <a:ln w="19050" cap="flat">
            <a:solidFill>
              <a:srgbClr val="000000"/>
            </a:solidFill>
            <a:prstDash val="sysDash"/>
            <a:headEnd type="none" w="sm" len="sm"/>
            <a:tailEnd type="arrow" w="med" len="sm"/>
          </a:ln>
        </p:spPr>
        <p:txBody>
          <a:bodyPr/>
          <a:lstStyle/>
          <a:p>
            <a:endParaRPr lang="en-US"/>
          </a:p>
        </p:txBody>
      </p:sp>
      <p:sp>
        <p:nvSpPr>
          <p:cNvPr id="56" name="AutoShape 56"/>
          <p:cNvSpPr/>
          <p:nvPr/>
        </p:nvSpPr>
        <p:spPr>
          <a:xfrm>
            <a:off x="344922" y="5339911"/>
            <a:ext cx="17485541" cy="0"/>
          </a:xfrm>
          <a:prstGeom prst="line">
            <a:avLst/>
          </a:prstGeom>
          <a:ln w="19050" cap="flat">
            <a:solidFill>
              <a:srgbClr val="FF5757"/>
            </a:solidFill>
            <a:prstDash val="sysDot"/>
            <a:headEnd type="none" w="sm" len="sm"/>
            <a:tailEnd type="none" w="sm" len="sm"/>
          </a:ln>
        </p:spPr>
        <p:txBody>
          <a:bodyPr/>
          <a:lstStyle/>
          <a:p>
            <a:endParaRPr lang="en-US"/>
          </a:p>
        </p:txBody>
      </p:sp>
      <p:sp>
        <p:nvSpPr>
          <p:cNvPr id="57" name="AutoShape 57"/>
          <p:cNvSpPr/>
          <p:nvPr/>
        </p:nvSpPr>
        <p:spPr>
          <a:xfrm flipH="1">
            <a:off x="4062333" y="3096686"/>
            <a:ext cx="0" cy="6703206"/>
          </a:xfrm>
          <a:prstGeom prst="line">
            <a:avLst/>
          </a:prstGeom>
          <a:ln w="19050" cap="flat">
            <a:solidFill>
              <a:srgbClr val="5271FF"/>
            </a:solidFill>
            <a:prstDash val="sysDot"/>
            <a:headEnd type="none" w="sm" len="sm"/>
            <a:tailEnd type="none" w="sm" len="sm"/>
          </a:ln>
        </p:spPr>
        <p:txBody>
          <a:bodyPr/>
          <a:lstStyle/>
          <a:p>
            <a:endParaRPr lang="en-US"/>
          </a:p>
        </p:txBody>
      </p:sp>
      <p:sp>
        <p:nvSpPr>
          <p:cNvPr id="58" name="AutoShape 58"/>
          <p:cNvSpPr/>
          <p:nvPr/>
        </p:nvSpPr>
        <p:spPr>
          <a:xfrm>
            <a:off x="7242547" y="3096686"/>
            <a:ext cx="0" cy="6703206"/>
          </a:xfrm>
          <a:prstGeom prst="line">
            <a:avLst/>
          </a:prstGeom>
          <a:ln w="19050" cap="flat">
            <a:solidFill>
              <a:srgbClr val="5271FF"/>
            </a:solidFill>
            <a:prstDash val="sysDot"/>
            <a:headEnd type="none" w="sm" len="sm"/>
            <a:tailEnd type="none" w="sm" len="sm"/>
          </a:ln>
        </p:spPr>
        <p:txBody>
          <a:bodyPr/>
          <a:lstStyle/>
          <a:p>
            <a:endParaRPr lang="en-US"/>
          </a:p>
        </p:txBody>
      </p:sp>
      <p:sp>
        <p:nvSpPr>
          <p:cNvPr id="59" name="AutoShape 59"/>
          <p:cNvSpPr/>
          <p:nvPr/>
        </p:nvSpPr>
        <p:spPr>
          <a:xfrm>
            <a:off x="10611159" y="3096686"/>
            <a:ext cx="0" cy="6703206"/>
          </a:xfrm>
          <a:prstGeom prst="line">
            <a:avLst/>
          </a:prstGeom>
          <a:ln w="19050" cap="flat">
            <a:solidFill>
              <a:srgbClr val="5271FF"/>
            </a:solidFill>
            <a:prstDash val="sysDot"/>
            <a:headEnd type="none" w="sm" len="sm"/>
            <a:tailEnd type="none" w="sm" len="sm"/>
          </a:ln>
        </p:spPr>
        <p:txBody>
          <a:bodyPr/>
          <a:lstStyle/>
          <a:p>
            <a:endParaRPr lang="en-US"/>
          </a:p>
        </p:txBody>
      </p:sp>
      <p:sp>
        <p:nvSpPr>
          <p:cNvPr id="60" name="AutoShape 60"/>
          <p:cNvSpPr/>
          <p:nvPr/>
        </p:nvSpPr>
        <p:spPr>
          <a:xfrm>
            <a:off x="12745980" y="2985217"/>
            <a:ext cx="0" cy="6703206"/>
          </a:xfrm>
          <a:prstGeom prst="line">
            <a:avLst/>
          </a:prstGeom>
          <a:ln w="19050" cap="flat">
            <a:solidFill>
              <a:srgbClr val="5271FF"/>
            </a:solidFill>
            <a:prstDash val="sysDot"/>
            <a:headEnd type="none" w="sm" len="sm"/>
            <a:tailEnd type="none" w="sm" len="sm"/>
          </a:ln>
        </p:spPr>
        <p:txBody>
          <a:bodyPr/>
          <a:lstStyle/>
          <a:p>
            <a:endParaRPr lang="en-US"/>
          </a:p>
        </p:txBody>
      </p:sp>
      <p:sp>
        <p:nvSpPr>
          <p:cNvPr id="61" name="AutoShape 61"/>
          <p:cNvSpPr/>
          <p:nvPr/>
        </p:nvSpPr>
        <p:spPr>
          <a:xfrm>
            <a:off x="14661956" y="2985217"/>
            <a:ext cx="0" cy="6703206"/>
          </a:xfrm>
          <a:prstGeom prst="line">
            <a:avLst/>
          </a:prstGeom>
          <a:ln w="19050" cap="flat">
            <a:solidFill>
              <a:srgbClr val="5271FF"/>
            </a:solidFill>
            <a:prstDash val="sysDot"/>
            <a:headEnd type="none" w="sm" len="sm"/>
            <a:tailEnd type="none" w="sm" len="sm"/>
          </a:ln>
        </p:spPr>
        <p:txBody>
          <a:bodyPr/>
          <a:lstStyle/>
          <a:p>
            <a:endParaRPr lang="en-US"/>
          </a:p>
        </p:txBody>
      </p:sp>
      <p:sp>
        <p:nvSpPr>
          <p:cNvPr id="62" name="Freeform 62"/>
          <p:cNvSpPr/>
          <p:nvPr/>
        </p:nvSpPr>
        <p:spPr>
          <a:xfrm>
            <a:off x="1145160" y="8732378"/>
            <a:ext cx="797941" cy="820504"/>
          </a:xfrm>
          <a:custGeom>
            <a:avLst/>
            <a:gdLst/>
            <a:ahLst/>
            <a:cxnLst/>
            <a:rect l="l" t="t" r="r" b="b"/>
            <a:pathLst>
              <a:path w="797941" h="820504">
                <a:moveTo>
                  <a:pt x="0" y="0"/>
                </a:moveTo>
                <a:lnTo>
                  <a:pt x="797940" y="0"/>
                </a:lnTo>
                <a:lnTo>
                  <a:pt x="797940" y="820505"/>
                </a:lnTo>
                <a:lnTo>
                  <a:pt x="0" y="820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3" name="Freeform 63"/>
          <p:cNvSpPr/>
          <p:nvPr/>
        </p:nvSpPr>
        <p:spPr>
          <a:xfrm>
            <a:off x="1125256" y="7621955"/>
            <a:ext cx="817844" cy="909980"/>
          </a:xfrm>
          <a:custGeom>
            <a:avLst/>
            <a:gdLst/>
            <a:ahLst/>
            <a:cxnLst/>
            <a:rect l="l" t="t" r="r" b="b"/>
            <a:pathLst>
              <a:path w="817844" h="909980">
                <a:moveTo>
                  <a:pt x="0" y="0"/>
                </a:moveTo>
                <a:lnTo>
                  <a:pt x="817844" y="0"/>
                </a:lnTo>
                <a:lnTo>
                  <a:pt x="817844" y="909980"/>
                </a:lnTo>
                <a:lnTo>
                  <a:pt x="0" y="909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4" name="Freeform 64"/>
          <p:cNvSpPr/>
          <p:nvPr/>
        </p:nvSpPr>
        <p:spPr>
          <a:xfrm>
            <a:off x="1035899" y="6411582"/>
            <a:ext cx="907202" cy="1091371"/>
          </a:xfrm>
          <a:custGeom>
            <a:avLst/>
            <a:gdLst/>
            <a:ahLst/>
            <a:cxnLst/>
            <a:rect l="l" t="t" r="r" b="b"/>
            <a:pathLst>
              <a:path w="907202" h="1091371">
                <a:moveTo>
                  <a:pt x="0" y="0"/>
                </a:moveTo>
                <a:lnTo>
                  <a:pt x="907201" y="0"/>
                </a:lnTo>
                <a:lnTo>
                  <a:pt x="907201" y="1091371"/>
                </a:lnTo>
                <a:lnTo>
                  <a:pt x="0" y="1091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5" name="Freeform 65"/>
          <p:cNvSpPr/>
          <p:nvPr/>
        </p:nvSpPr>
        <p:spPr>
          <a:xfrm>
            <a:off x="2706569" y="8141046"/>
            <a:ext cx="919375" cy="1221391"/>
          </a:xfrm>
          <a:custGeom>
            <a:avLst/>
            <a:gdLst/>
            <a:ahLst/>
            <a:cxnLst/>
            <a:rect l="l" t="t" r="r" b="b"/>
            <a:pathLst>
              <a:path w="919375" h="1221391">
                <a:moveTo>
                  <a:pt x="0" y="0"/>
                </a:moveTo>
                <a:lnTo>
                  <a:pt x="919375" y="0"/>
                </a:lnTo>
                <a:lnTo>
                  <a:pt x="919375" y="1221391"/>
                </a:lnTo>
                <a:lnTo>
                  <a:pt x="0" y="12213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6" name="Freeform 66"/>
          <p:cNvSpPr/>
          <p:nvPr/>
        </p:nvSpPr>
        <p:spPr>
          <a:xfrm>
            <a:off x="4389238" y="6956371"/>
            <a:ext cx="1209332" cy="1970399"/>
          </a:xfrm>
          <a:custGeom>
            <a:avLst/>
            <a:gdLst/>
            <a:ahLst/>
            <a:cxnLst/>
            <a:rect l="l" t="t" r="r" b="b"/>
            <a:pathLst>
              <a:path w="1209332" h="1970399">
                <a:moveTo>
                  <a:pt x="0" y="0"/>
                </a:moveTo>
                <a:lnTo>
                  <a:pt x="1209332" y="0"/>
                </a:lnTo>
                <a:lnTo>
                  <a:pt x="1209332" y="1970399"/>
                </a:lnTo>
                <a:lnTo>
                  <a:pt x="0" y="19703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7" name="Freeform 67"/>
          <p:cNvSpPr/>
          <p:nvPr/>
        </p:nvSpPr>
        <p:spPr>
          <a:xfrm>
            <a:off x="5998620" y="8127953"/>
            <a:ext cx="919375" cy="1221391"/>
          </a:xfrm>
          <a:custGeom>
            <a:avLst/>
            <a:gdLst/>
            <a:ahLst/>
            <a:cxnLst/>
            <a:rect l="l" t="t" r="r" b="b"/>
            <a:pathLst>
              <a:path w="919375" h="1221391">
                <a:moveTo>
                  <a:pt x="0" y="0"/>
                </a:moveTo>
                <a:lnTo>
                  <a:pt x="919375" y="0"/>
                </a:lnTo>
                <a:lnTo>
                  <a:pt x="919375" y="1221392"/>
                </a:lnTo>
                <a:lnTo>
                  <a:pt x="0" y="1221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8" name="Freeform 68"/>
          <p:cNvSpPr/>
          <p:nvPr/>
        </p:nvSpPr>
        <p:spPr>
          <a:xfrm>
            <a:off x="9251373" y="8105511"/>
            <a:ext cx="980796" cy="1302990"/>
          </a:xfrm>
          <a:custGeom>
            <a:avLst/>
            <a:gdLst/>
            <a:ahLst/>
            <a:cxnLst/>
            <a:rect l="l" t="t" r="r" b="b"/>
            <a:pathLst>
              <a:path w="980796" h="1302990">
                <a:moveTo>
                  <a:pt x="0" y="0"/>
                </a:moveTo>
                <a:lnTo>
                  <a:pt x="980797" y="0"/>
                </a:lnTo>
                <a:lnTo>
                  <a:pt x="980797" y="1302990"/>
                </a:lnTo>
                <a:lnTo>
                  <a:pt x="0" y="1302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9" name="Freeform 69"/>
          <p:cNvSpPr/>
          <p:nvPr/>
        </p:nvSpPr>
        <p:spPr>
          <a:xfrm>
            <a:off x="11339724" y="6416993"/>
            <a:ext cx="817844" cy="909980"/>
          </a:xfrm>
          <a:custGeom>
            <a:avLst/>
            <a:gdLst/>
            <a:ahLst/>
            <a:cxnLst/>
            <a:rect l="l" t="t" r="r" b="b"/>
            <a:pathLst>
              <a:path w="817844" h="909980">
                <a:moveTo>
                  <a:pt x="0" y="0"/>
                </a:moveTo>
                <a:lnTo>
                  <a:pt x="817844" y="0"/>
                </a:lnTo>
                <a:lnTo>
                  <a:pt x="817844" y="909980"/>
                </a:lnTo>
                <a:lnTo>
                  <a:pt x="0" y="909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0" name="Freeform 70"/>
          <p:cNvSpPr/>
          <p:nvPr/>
        </p:nvSpPr>
        <p:spPr>
          <a:xfrm>
            <a:off x="11359627" y="8334943"/>
            <a:ext cx="797941" cy="820504"/>
          </a:xfrm>
          <a:custGeom>
            <a:avLst/>
            <a:gdLst/>
            <a:ahLst/>
            <a:cxnLst/>
            <a:rect l="l" t="t" r="r" b="b"/>
            <a:pathLst>
              <a:path w="797941" h="820504">
                <a:moveTo>
                  <a:pt x="0" y="0"/>
                </a:moveTo>
                <a:lnTo>
                  <a:pt x="797941" y="0"/>
                </a:lnTo>
                <a:lnTo>
                  <a:pt x="797941" y="820505"/>
                </a:lnTo>
                <a:lnTo>
                  <a:pt x="0" y="820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1" name="Freeform 71"/>
          <p:cNvSpPr/>
          <p:nvPr/>
        </p:nvSpPr>
        <p:spPr>
          <a:xfrm>
            <a:off x="13746848" y="6401938"/>
            <a:ext cx="492805" cy="506740"/>
          </a:xfrm>
          <a:custGeom>
            <a:avLst/>
            <a:gdLst/>
            <a:ahLst/>
            <a:cxnLst/>
            <a:rect l="l" t="t" r="r" b="b"/>
            <a:pathLst>
              <a:path w="492805" h="506740">
                <a:moveTo>
                  <a:pt x="0" y="0"/>
                </a:moveTo>
                <a:lnTo>
                  <a:pt x="492805" y="0"/>
                </a:lnTo>
                <a:lnTo>
                  <a:pt x="492805" y="506741"/>
                </a:lnTo>
                <a:lnTo>
                  <a:pt x="0" y="506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2" name="Freeform 72"/>
          <p:cNvSpPr/>
          <p:nvPr/>
        </p:nvSpPr>
        <p:spPr>
          <a:xfrm>
            <a:off x="13109591" y="6430197"/>
            <a:ext cx="404639" cy="450224"/>
          </a:xfrm>
          <a:custGeom>
            <a:avLst/>
            <a:gdLst/>
            <a:ahLst/>
            <a:cxnLst/>
            <a:rect l="l" t="t" r="r" b="b"/>
            <a:pathLst>
              <a:path w="404639" h="450224">
                <a:moveTo>
                  <a:pt x="0" y="0"/>
                </a:moveTo>
                <a:lnTo>
                  <a:pt x="404639" y="0"/>
                </a:lnTo>
                <a:lnTo>
                  <a:pt x="404639" y="450224"/>
                </a:lnTo>
                <a:lnTo>
                  <a:pt x="0" y="450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3" name="Freeform 73"/>
          <p:cNvSpPr/>
          <p:nvPr/>
        </p:nvSpPr>
        <p:spPr>
          <a:xfrm>
            <a:off x="13506513" y="7014837"/>
            <a:ext cx="354456" cy="308360"/>
          </a:xfrm>
          <a:custGeom>
            <a:avLst/>
            <a:gdLst/>
            <a:ahLst/>
            <a:cxnLst/>
            <a:rect l="l" t="t" r="r" b="b"/>
            <a:pathLst>
              <a:path w="354456" h="308360">
                <a:moveTo>
                  <a:pt x="0" y="0"/>
                </a:moveTo>
                <a:lnTo>
                  <a:pt x="354456" y="0"/>
                </a:lnTo>
                <a:lnTo>
                  <a:pt x="354456" y="308360"/>
                </a:lnTo>
                <a:lnTo>
                  <a:pt x="0" y="308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74" name="Group 74"/>
          <p:cNvGrpSpPr/>
          <p:nvPr/>
        </p:nvGrpSpPr>
        <p:grpSpPr>
          <a:xfrm>
            <a:off x="12921194" y="6208550"/>
            <a:ext cx="1525093" cy="1195687"/>
            <a:chOff x="0" y="0"/>
            <a:chExt cx="401671" cy="314914"/>
          </a:xfrm>
        </p:grpSpPr>
        <p:sp>
          <p:nvSpPr>
            <p:cNvPr id="75" name="Freeform 75"/>
            <p:cNvSpPr/>
            <p:nvPr/>
          </p:nvSpPr>
          <p:spPr>
            <a:xfrm>
              <a:off x="0" y="0"/>
              <a:ext cx="401671" cy="314914"/>
            </a:xfrm>
            <a:custGeom>
              <a:avLst/>
              <a:gdLst/>
              <a:ahLst/>
              <a:cxnLst/>
              <a:rect l="l" t="t" r="r" b="b"/>
              <a:pathLst>
                <a:path w="401671" h="314914">
                  <a:moveTo>
                    <a:pt x="157457" y="0"/>
                  </a:moveTo>
                  <a:lnTo>
                    <a:pt x="244214" y="0"/>
                  </a:lnTo>
                  <a:cubicBezTo>
                    <a:pt x="285974" y="0"/>
                    <a:pt x="326024" y="16589"/>
                    <a:pt x="355553" y="46118"/>
                  </a:cubicBezTo>
                  <a:cubicBezTo>
                    <a:pt x="385082" y="75647"/>
                    <a:pt x="401671" y="115697"/>
                    <a:pt x="401671" y="157457"/>
                  </a:cubicBezTo>
                  <a:lnTo>
                    <a:pt x="401671" y="157457"/>
                  </a:lnTo>
                  <a:cubicBezTo>
                    <a:pt x="401671" y="244418"/>
                    <a:pt x="331175" y="314914"/>
                    <a:pt x="244214" y="314914"/>
                  </a:cubicBezTo>
                  <a:lnTo>
                    <a:pt x="157457" y="314914"/>
                  </a:lnTo>
                  <a:cubicBezTo>
                    <a:pt x="115697" y="314914"/>
                    <a:pt x="75647" y="298324"/>
                    <a:pt x="46118" y="268796"/>
                  </a:cubicBezTo>
                  <a:cubicBezTo>
                    <a:pt x="16589" y="239267"/>
                    <a:pt x="0" y="199217"/>
                    <a:pt x="0" y="157457"/>
                  </a:cubicBezTo>
                  <a:lnTo>
                    <a:pt x="0" y="157457"/>
                  </a:lnTo>
                  <a:cubicBezTo>
                    <a:pt x="0" y="115697"/>
                    <a:pt x="16589" y="75647"/>
                    <a:pt x="46118" y="46118"/>
                  </a:cubicBezTo>
                  <a:cubicBezTo>
                    <a:pt x="75647" y="16589"/>
                    <a:pt x="115697" y="0"/>
                    <a:pt x="157457" y="0"/>
                  </a:cubicBezTo>
                  <a:close/>
                </a:path>
              </a:pathLst>
            </a:custGeom>
            <a:solidFill>
              <a:srgbClr val="000000">
                <a:alpha val="0"/>
              </a:srgbClr>
            </a:solidFill>
            <a:ln w="19050" cap="rnd">
              <a:solidFill>
                <a:srgbClr val="FFBD59"/>
              </a:solidFill>
              <a:prstDash val="dash"/>
              <a:round/>
            </a:ln>
          </p:spPr>
          <p:txBody>
            <a:bodyPr/>
            <a:lstStyle/>
            <a:p>
              <a:endParaRPr lang="en-US"/>
            </a:p>
          </p:txBody>
        </p:sp>
        <p:sp>
          <p:nvSpPr>
            <p:cNvPr id="76" name="TextBox 76"/>
            <p:cNvSpPr txBox="1"/>
            <p:nvPr/>
          </p:nvSpPr>
          <p:spPr>
            <a:xfrm>
              <a:off x="0" y="-38100"/>
              <a:ext cx="401671" cy="353014"/>
            </a:xfrm>
            <a:prstGeom prst="rect">
              <a:avLst/>
            </a:prstGeom>
          </p:spPr>
          <p:txBody>
            <a:bodyPr lIns="50800" tIns="50800" rIns="50800" bIns="50800" rtlCol="0" anchor="ctr"/>
            <a:lstStyle/>
            <a:p>
              <a:pPr algn="ctr">
                <a:lnSpc>
                  <a:spcPts val="2239"/>
                </a:lnSpc>
              </a:pPr>
              <a:endParaRPr/>
            </a:p>
          </p:txBody>
        </p:sp>
      </p:grpSp>
      <p:grpSp>
        <p:nvGrpSpPr>
          <p:cNvPr id="77" name="Group 77"/>
          <p:cNvGrpSpPr/>
          <p:nvPr/>
        </p:nvGrpSpPr>
        <p:grpSpPr>
          <a:xfrm>
            <a:off x="11014218" y="6208550"/>
            <a:ext cx="1525093" cy="1195687"/>
            <a:chOff x="0" y="0"/>
            <a:chExt cx="401671" cy="314914"/>
          </a:xfrm>
        </p:grpSpPr>
        <p:sp>
          <p:nvSpPr>
            <p:cNvPr id="78" name="Freeform 78"/>
            <p:cNvSpPr/>
            <p:nvPr/>
          </p:nvSpPr>
          <p:spPr>
            <a:xfrm>
              <a:off x="0" y="0"/>
              <a:ext cx="401671" cy="314914"/>
            </a:xfrm>
            <a:custGeom>
              <a:avLst/>
              <a:gdLst/>
              <a:ahLst/>
              <a:cxnLst/>
              <a:rect l="l" t="t" r="r" b="b"/>
              <a:pathLst>
                <a:path w="401671" h="314914">
                  <a:moveTo>
                    <a:pt x="157457" y="0"/>
                  </a:moveTo>
                  <a:lnTo>
                    <a:pt x="244214" y="0"/>
                  </a:lnTo>
                  <a:cubicBezTo>
                    <a:pt x="285974" y="0"/>
                    <a:pt x="326024" y="16589"/>
                    <a:pt x="355553" y="46118"/>
                  </a:cubicBezTo>
                  <a:cubicBezTo>
                    <a:pt x="385082" y="75647"/>
                    <a:pt x="401671" y="115697"/>
                    <a:pt x="401671" y="157457"/>
                  </a:cubicBezTo>
                  <a:lnTo>
                    <a:pt x="401671" y="157457"/>
                  </a:lnTo>
                  <a:cubicBezTo>
                    <a:pt x="401671" y="244418"/>
                    <a:pt x="331175" y="314914"/>
                    <a:pt x="244214" y="314914"/>
                  </a:cubicBezTo>
                  <a:lnTo>
                    <a:pt x="157457" y="314914"/>
                  </a:lnTo>
                  <a:cubicBezTo>
                    <a:pt x="115697" y="314914"/>
                    <a:pt x="75647" y="298324"/>
                    <a:pt x="46118" y="268796"/>
                  </a:cubicBezTo>
                  <a:cubicBezTo>
                    <a:pt x="16589" y="239267"/>
                    <a:pt x="0" y="199217"/>
                    <a:pt x="0" y="157457"/>
                  </a:cubicBezTo>
                  <a:lnTo>
                    <a:pt x="0" y="157457"/>
                  </a:lnTo>
                  <a:cubicBezTo>
                    <a:pt x="0" y="115697"/>
                    <a:pt x="16589" y="75647"/>
                    <a:pt x="46118" y="46118"/>
                  </a:cubicBezTo>
                  <a:cubicBezTo>
                    <a:pt x="75647" y="16589"/>
                    <a:pt x="115697" y="0"/>
                    <a:pt x="157457" y="0"/>
                  </a:cubicBezTo>
                  <a:close/>
                </a:path>
              </a:pathLst>
            </a:custGeom>
            <a:solidFill>
              <a:srgbClr val="000000">
                <a:alpha val="0"/>
              </a:srgbClr>
            </a:solidFill>
            <a:ln w="19050" cap="rnd">
              <a:solidFill>
                <a:srgbClr val="FFBD59"/>
              </a:solidFill>
              <a:prstDash val="dash"/>
              <a:round/>
            </a:ln>
          </p:spPr>
          <p:txBody>
            <a:bodyPr/>
            <a:lstStyle/>
            <a:p>
              <a:endParaRPr lang="en-US"/>
            </a:p>
          </p:txBody>
        </p:sp>
        <p:sp>
          <p:nvSpPr>
            <p:cNvPr id="79" name="TextBox 79"/>
            <p:cNvSpPr txBox="1"/>
            <p:nvPr/>
          </p:nvSpPr>
          <p:spPr>
            <a:xfrm>
              <a:off x="0" y="-38100"/>
              <a:ext cx="401671" cy="353014"/>
            </a:xfrm>
            <a:prstGeom prst="rect">
              <a:avLst/>
            </a:prstGeom>
          </p:spPr>
          <p:txBody>
            <a:bodyPr lIns="50800" tIns="50800" rIns="50800" bIns="50800" rtlCol="0" anchor="ctr"/>
            <a:lstStyle/>
            <a:p>
              <a:pPr algn="ctr">
                <a:lnSpc>
                  <a:spcPts val="2239"/>
                </a:lnSpc>
              </a:pPr>
              <a:endParaRPr/>
            </a:p>
          </p:txBody>
        </p:sp>
      </p:grpSp>
      <p:sp>
        <p:nvSpPr>
          <p:cNvPr id="83" name="Freeform 83"/>
          <p:cNvSpPr/>
          <p:nvPr/>
        </p:nvSpPr>
        <p:spPr>
          <a:xfrm>
            <a:off x="13733305" y="8424431"/>
            <a:ext cx="595016" cy="320765"/>
          </a:xfrm>
          <a:custGeom>
            <a:avLst/>
            <a:gdLst/>
            <a:ahLst/>
            <a:cxnLst/>
            <a:rect l="l" t="t" r="r" b="b"/>
            <a:pathLst>
              <a:path w="595016" h="320765">
                <a:moveTo>
                  <a:pt x="0" y="0"/>
                </a:moveTo>
                <a:lnTo>
                  <a:pt x="595016" y="0"/>
                </a:lnTo>
                <a:lnTo>
                  <a:pt x="595016" y="320764"/>
                </a:lnTo>
                <a:lnTo>
                  <a:pt x="0" y="3207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4" name="Freeform 84"/>
          <p:cNvSpPr/>
          <p:nvPr/>
        </p:nvSpPr>
        <p:spPr>
          <a:xfrm>
            <a:off x="13014756" y="8584813"/>
            <a:ext cx="459299" cy="491886"/>
          </a:xfrm>
          <a:custGeom>
            <a:avLst/>
            <a:gdLst/>
            <a:ahLst/>
            <a:cxnLst/>
            <a:rect l="l" t="t" r="r" b="b"/>
            <a:pathLst>
              <a:path w="459299" h="491886">
                <a:moveTo>
                  <a:pt x="0" y="0"/>
                </a:moveTo>
                <a:lnTo>
                  <a:pt x="459299" y="0"/>
                </a:lnTo>
                <a:lnTo>
                  <a:pt x="459299" y="491886"/>
                </a:lnTo>
                <a:lnTo>
                  <a:pt x="0" y="4918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85" name="Freeform 85"/>
          <p:cNvSpPr/>
          <p:nvPr/>
        </p:nvSpPr>
        <p:spPr>
          <a:xfrm>
            <a:off x="13645347" y="8911310"/>
            <a:ext cx="431244" cy="444581"/>
          </a:xfrm>
          <a:custGeom>
            <a:avLst/>
            <a:gdLst/>
            <a:ahLst/>
            <a:cxnLst/>
            <a:rect l="l" t="t" r="r" b="b"/>
            <a:pathLst>
              <a:path w="431244" h="444581">
                <a:moveTo>
                  <a:pt x="0" y="0"/>
                </a:moveTo>
                <a:lnTo>
                  <a:pt x="431244" y="0"/>
                </a:lnTo>
                <a:lnTo>
                  <a:pt x="431244" y="444581"/>
                </a:lnTo>
                <a:lnTo>
                  <a:pt x="0" y="44458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86" name="Group 86"/>
          <p:cNvGrpSpPr/>
          <p:nvPr/>
        </p:nvGrpSpPr>
        <p:grpSpPr>
          <a:xfrm>
            <a:off x="12921194" y="8232913"/>
            <a:ext cx="1525093" cy="1195687"/>
            <a:chOff x="0" y="0"/>
            <a:chExt cx="401671" cy="314914"/>
          </a:xfrm>
        </p:grpSpPr>
        <p:sp>
          <p:nvSpPr>
            <p:cNvPr id="87" name="Freeform 87"/>
            <p:cNvSpPr/>
            <p:nvPr/>
          </p:nvSpPr>
          <p:spPr>
            <a:xfrm>
              <a:off x="0" y="0"/>
              <a:ext cx="401671" cy="314914"/>
            </a:xfrm>
            <a:custGeom>
              <a:avLst/>
              <a:gdLst/>
              <a:ahLst/>
              <a:cxnLst/>
              <a:rect l="l" t="t" r="r" b="b"/>
              <a:pathLst>
                <a:path w="401671" h="314914">
                  <a:moveTo>
                    <a:pt x="157457" y="0"/>
                  </a:moveTo>
                  <a:lnTo>
                    <a:pt x="244214" y="0"/>
                  </a:lnTo>
                  <a:cubicBezTo>
                    <a:pt x="285974" y="0"/>
                    <a:pt x="326024" y="16589"/>
                    <a:pt x="355553" y="46118"/>
                  </a:cubicBezTo>
                  <a:cubicBezTo>
                    <a:pt x="385082" y="75647"/>
                    <a:pt x="401671" y="115697"/>
                    <a:pt x="401671" y="157457"/>
                  </a:cubicBezTo>
                  <a:lnTo>
                    <a:pt x="401671" y="157457"/>
                  </a:lnTo>
                  <a:cubicBezTo>
                    <a:pt x="401671" y="244418"/>
                    <a:pt x="331175" y="314914"/>
                    <a:pt x="244214" y="314914"/>
                  </a:cubicBezTo>
                  <a:lnTo>
                    <a:pt x="157457" y="314914"/>
                  </a:lnTo>
                  <a:cubicBezTo>
                    <a:pt x="115697" y="314914"/>
                    <a:pt x="75647" y="298324"/>
                    <a:pt x="46118" y="268796"/>
                  </a:cubicBezTo>
                  <a:cubicBezTo>
                    <a:pt x="16589" y="239267"/>
                    <a:pt x="0" y="199217"/>
                    <a:pt x="0" y="157457"/>
                  </a:cubicBezTo>
                  <a:lnTo>
                    <a:pt x="0" y="157457"/>
                  </a:lnTo>
                  <a:cubicBezTo>
                    <a:pt x="0" y="115697"/>
                    <a:pt x="16589" y="75647"/>
                    <a:pt x="46118" y="46118"/>
                  </a:cubicBezTo>
                  <a:cubicBezTo>
                    <a:pt x="75647" y="16589"/>
                    <a:pt x="115697" y="0"/>
                    <a:pt x="157457" y="0"/>
                  </a:cubicBezTo>
                  <a:close/>
                </a:path>
              </a:pathLst>
            </a:custGeom>
            <a:solidFill>
              <a:srgbClr val="000000">
                <a:alpha val="0"/>
              </a:srgbClr>
            </a:solidFill>
            <a:ln w="19050" cap="rnd">
              <a:solidFill>
                <a:srgbClr val="FFBD59"/>
              </a:solidFill>
              <a:prstDash val="dash"/>
              <a:round/>
            </a:ln>
          </p:spPr>
          <p:txBody>
            <a:bodyPr/>
            <a:lstStyle/>
            <a:p>
              <a:endParaRPr lang="en-US"/>
            </a:p>
          </p:txBody>
        </p:sp>
        <p:sp>
          <p:nvSpPr>
            <p:cNvPr id="88" name="TextBox 88"/>
            <p:cNvSpPr txBox="1"/>
            <p:nvPr/>
          </p:nvSpPr>
          <p:spPr>
            <a:xfrm>
              <a:off x="0" y="-38100"/>
              <a:ext cx="401671" cy="353014"/>
            </a:xfrm>
            <a:prstGeom prst="rect">
              <a:avLst/>
            </a:prstGeom>
          </p:spPr>
          <p:txBody>
            <a:bodyPr lIns="50800" tIns="50800" rIns="50800" bIns="50800" rtlCol="0" anchor="ctr"/>
            <a:lstStyle/>
            <a:p>
              <a:pPr algn="ctr">
                <a:lnSpc>
                  <a:spcPts val="2239"/>
                </a:lnSpc>
              </a:pPr>
              <a:endParaRPr/>
            </a:p>
          </p:txBody>
        </p:sp>
      </p:grpSp>
      <p:grpSp>
        <p:nvGrpSpPr>
          <p:cNvPr id="89" name="Group 89"/>
          <p:cNvGrpSpPr/>
          <p:nvPr/>
        </p:nvGrpSpPr>
        <p:grpSpPr>
          <a:xfrm>
            <a:off x="11014218" y="8232913"/>
            <a:ext cx="1511805" cy="1195687"/>
            <a:chOff x="0" y="0"/>
            <a:chExt cx="398171" cy="314914"/>
          </a:xfrm>
        </p:grpSpPr>
        <p:sp>
          <p:nvSpPr>
            <p:cNvPr id="90" name="Freeform 90"/>
            <p:cNvSpPr/>
            <p:nvPr/>
          </p:nvSpPr>
          <p:spPr>
            <a:xfrm>
              <a:off x="0" y="0"/>
              <a:ext cx="398171" cy="314914"/>
            </a:xfrm>
            <a:custGeom>
              <a:avLst/>
              <a:gdLst/>
              <a:ahLst/>
              <a:cxnLst/>
              <a:rect l="l" t="t" r="r" b="b"/>
              <a:pathLst>
                <a:path w="398171" h="314914">
                  <a:moveTo>
                    <a:pt x="157457" y="0"/>
                  </a:moveTo>
                  <a:lnTo>
                    <a:pt x="240714" y="0"/>
                  </a:lnTo>
                  <a:cubicBezTo>
                    <a:pt x="282474" y="0"/>
                    <a:pt x="322524" y="16589"/>
                    <a:pt x="352053" y="46118"/>
                  </a:cubicBezTo>
                  <a:cubicBezTo>
                    <a:pt x="381582" y="75647"/>
                    <a:pt x="398171" y="115697"/>
                    <a:pt x="398171" y="157457"/>
                  </a:cubicBezTo>
                  <a:lnTo>
                    <a:pt x="398171" y="157457"/>
                  </a:lnTo>
                  <a:cubicBezTo>
                    <a:pt x="398171" y="244418"/>
                    <a:pt x="327675" y="314914"/>
                    <a:pt x="240714" y="314914"/>
                  </a:cubicBezTo>
                  <a:lnTo>
                    <a:pt x="157457" y="314914"/>
                  </a:lnTo>
                  <a:cubicBezTo>
                    <a:pt x="115697" y="314914"/>
                    <a:pt x="75647" y="298324"/>
                    <a:pt x="46118" y="268796"/>
                  </a:cubicBezTo>
                  <a:cubicBezTo>
                    <a:pt x="16589" y="239267"/>
                    <a:pt x="0" y="199217"/>
                    <a:pt x="0" y="157457"/>
                  </a:cubicBezTo>
                  <a:lnTo>
                    <a:pt x="0" y="157457"/>
                  </a:lnTo>
                  <a:cubicBezTo>
                    <a:pt x="0" y="115697"/>
                    <a:pt x="16589" y="75647"/>
                    <a:pt x="46118" y="46118"/>
                  </a:cubicBezTo>
                  <a:cubicBezTo>
                    <a:pt x="75647" y="16589"/>
                    <a:pt x="115697" y="0"/>
                    <a:pt x="157457" y="0"/>
                  </a:cubicBezTo>
                  <a:close/>
                </a:path>
              </a:pathLst>
            </a:custGeom>
            <a:solidFill>
              <a:srgbClr val="000000">
                <a:alpha val="0"/>
              </a:srgbClr>
            </a:solidFill>
            <a:ln w="19050" cap="rnd">
              <a:solidFill>
                <a:srgbClr val="FFBD59"/>
              </a:solidFill>
              <a:prstDash val="dash"/>
              <a:round/>
            </a:ln>
          </p:spPr>
          <p:txBody>
            <a:bodyPr/>
            <a:lstStyle/>
            <a:p>
              <a:endParaRPr lang="en-US"/>
            </a:p>
          </p:txBody>
        </p:sp>
        <p:sp>
          <p:nvSpPr>
            <p:cNvPr id="91" name="TextBox 91"/>
            <p:cNvSpPr txBox="1"/>
            <p:nvPr/>
          </p:nvSpPr>
          <p:spPr>
            <a:xfrm>
              <a:off x="0" y="-38100"/>
              <a:ext cx="398171" cy="353014"/>
            </a:xfrm>
            <a:prstGeom prst="rect">
              <a:avLst/>
            </a:prstGeom>
          </p:spPr>
          <p:txBody>
            <a:bodyPr lIns="50800" tIns="50800" rIns="50800" bIns="50800" rtlCol="0" anchor="ctr"/>
            <a:lstStyle/>
            <a:p>
              <a:pPr algn="ctr">
                <a:lnSpc>
                  <a:spcPts val="2239"/>
                </a:lnSpc>
              </a:pPr>
              <a:endParaRPr/>
            </a:p>
          </p:txBody>
        </p:sp>
      </p:grpSp>
      <p:grpSp>
        <p:nvGrpSpPr>
          <p:cNvPr id="92" name="Group 92"/>
          <p:cNvGrpSpPr/>
          <p:nvPr/>
        </p:nvGrpSpPr>
        <p:grpSpPr>
          <a:xfrm>
            <a:off x="15305533" y="6307258"/>
            <a:ext cx="2558329" cy="2425620"/>
            <a:chOff x="0" y="0"/>
            <a:chExt cx="3411105" cy="3234160"/>
          </a:xfrm>
        </p:grpSpPr>
        <p:sp>
          <p:nvSpPr>
            <p:cNvPr id="93" name="Freeform 93"/>
            <p:cNvSpPr/>
            <p:nvPr/>
          </p:nvSpPr>
          <p:spPr>
            <a:xfrm>
              <a:off x="1245742" y="322413"/>
              <a:ext cx="768588" cy="768588"/>
            </a:xfrm>
            <a:custGeom>
              <a:avLst/>
              <a:gdLst/>
              <a:ahLst/>
              <a:cxnLst/>
              <a:rect l="l" t="t" r="r" b="b"/>
              <a:pathLst>
                <a:path w="768588" h="768588">
                  <a:moveTo>
                    <a:pt x="0" y="0"/>
                  </a:moveTo>
                  <a:lnTo>
                    <a:pt x="768588" y="0"/>
                  </a:lnTo>
                  <a:lnTo>
                    <a:pt x="768588" y="768588"/>
                  </a:lnTo>
                  <a:lnTo>
                    <a:pt x="0" y="7685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94" name="Freeform 94"/>
            <p:cNvSpPr/>
            <p:nvPr/>
          </p:nvSpPr>
          <p:spPr>
            <a:xfrm>
              <a:off x="372502" y="1510016"/>
              <a:ext cx="554407" cy="571554"/>
            </a:xfrm>
            <a:custGeom>
              <a:avLst/>
              <a:gdLst/>
              <a:ahLst/>
              <a:cxnLst/>
              <a:rect l="l" t="t" r="r" b="b"/>
              <a:pathLst>
                <a:path w="554407" h="571554">
                  <a:moveTo>
                    <a:pt x="0" y="0"/>
                  </a:moveTo>
                  <a:lnTo>
                    <a:pt x="554408" y="0"/>
                  </a:lnTo>
                  <a:lnTo>
                    <a:pt x="554408" y="571554"/>
                  </a:lnTo>
                  <a:lnTo>
                    <a:pt x="0" y="57155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95" name="Freeform 95"/>
            <p:cNvSpPr/>
            <p:nvPr/>
          </p:nvSpPr>
          <p:spPr>
            <a:xfrm>
              <a:off x="2411401" y="1486246"/>
              <a:ext cx="631729" cy="619095"/>
            </a:xfrm>
            <a:custGeom>
              <a:avLst/>
              <a:gdLst/>
              <a:ahLst/>
              <a:cxnLst/>
              <a:rect l="l" t="t" r="r" b="b"/>
              <a:pathLst>
                <a:path w="631729" h="619095">
                  <a:moveTo>
                    <a:pt x="0" y="0"/>
                  </a:moveTo>
                  <a:lnTo>
                    <a:pt x="631730" y="0"/>
                  </a:lnTo>
                  <a:lnTo>
                    <a:pt x="631730" y="619094"/>
                  </a:lnTo>
                  <a:lnTo>
                    <a:pt x="0" y="61909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96" name="Freeform 96"/>
            <p:cNvSpPr/>
            <p:nvPr/>
          </p:nvSpPr>
          <p:spPr>
            <a:xfrm>
              <a:off x="1375332" y="2412128"/>
              <a:ext cx="638999" cy="657068"/>
            </a:xfrm>
            <a:custGeom>
              <a:avLst/>
              <a:gdLst/>
              <a:ahLst/>
              <a:cxnLst/>
              <a:rect l="l" t="t" r="r" b="b"/>
              <a:pathLst>
                <a:path w="638999" h="657068">
                  <a:moveTo>
                    <a:pt x="0" y="0"/>
                  </a:moveTo>
                  <a:lnTo>
                    <a:pt x="638998" y="0"/>
                  </a:lnTo>
                  <a:lnTo>
                    <a:pt x="638998" y="657068"/>
                  </a:lnTo>
                  <a:lnTo>
                    <a:pt x="0" y="65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7" name="Group 97"/>
            <p:cNvGrpSpPr/>
            <p:nvPr/>
          </p:nvGrpSpPr>
          <p:grpSpPr>
            <a:xfrm>
              <a:off x="0" y="0"/>
              <a:ext cx="3411105" cy="3234160"/>
              <a:chOff x="0" y="0"/>
              <a:chExt cx="698816" cy="662566"/>
            </a:xfrm>
          </p:grpSpPr>
          <p:sp>
            <p:nvSpPr>
              <p:cNvPr id="98" name="Freeform 98"/>
              <p:cNvSpPr/>
              <p:nvPr/>
            </p:nvSpPr>
            <p:spPr>
              <a:xfrm>
                <a:off x="0" y="0"/>
                <a:ext cx="698816" cy="662566"/>
              </a:xfrm>
              <a:custGeom>
                <a:avLst/>
                <a:gdLst/>
                <a:ahLst/>
                <a:cxnLst/>
                <a:rect l="l" t="t" r="r" b="b"/>
                <a:pathLst>
                  <a:path w="698816" h="662566">
                    <a:moveTo>
                      <a:pt x="107960" y="0"/>
                    </a:moveTo>
                    <a:lnTo>
                      <a:pt x="590856" y="0"/>
                    </a:lnTo>
                    <a:cubicBezTo>
                      <a:pt x="619489" y="0"/>
                      <a:pt x="646949" y="11374"/>
                      <a:pt x="667195" y="31621"/>
                    </a:cubicBezTo>
                    <a:cubicBezTo>
                      <a:pt x="687442" y="51867"/>
                      <a:pt x="698816" y="79327"/>
                      <a:pt x="698816" y="107960"/>
                    </a:cubicBezTo>
                    <a:lnTo>
                      <a:pt x="698816" y="554606"/>
                    </a:lnTo>
                    <a:cubicBezTo>
                      <a:pt x="698816" y="583239"/>
                      <a:pt x="687442" y="610699"/>
                      <a:pt x="667195" y="630945"/>
                    </a:cubicBezTo>
                    <a:cubicBezTo>
                      <a:pt x="646949" y="651192"/>
                      <a:pt x="619489" y="662566"/>
                      <a:pt x="590856" y="662566"/>
                    </a:cubicBezTo>
                    <a:lnTo>
                      <a:pt x="107960" y="662566"/>
                    </a:lnTo>
                    <a:cubicBezTo>
                      <a:pt x="79327" y="662566"/>
                      <a:pt x="51867" y="651192"/>
                      <a:pt x="31621" y="630945"/>
                    </a:cubicBezTo>
                    <a:cubicBezTo>
                      <a:pt x="11374" y="610699"/>
                      <a:pt x="0" y="583239"/>
                      <a:pt x="0" y="554606"/>
                    </a:cubicBezTo>
                    <a:lnTo>
                      <a:pt x="0" y="107960"/>
                    </a:lnTo>
                    <a:cubicBezTo>
                      <a:pt x="0" y="79327"/>
                      <a:pt x="11374" y="51867"/>
                      <a:pt x="31621" y="31621"/>
                    </a:cubicBezTo>
                    <a:cubicBezTo>
                      <a:pt x="51867" y="11374"/>
                      <a:pt x="79327" y="0"/>
                      <a:pt x="107960" y="0"/>
                    </a:cubicBezTo>
                    <a:close/>
                  </a:path>
                </a:pathLst>
              </a:custGeom>
              <a:solidFill>
                <a:srgbClr val="000000">
                  <a:alpha val="0"/>
                </a:srgbClr>
              </a:solidFill>
              <a:ln w="19050" cap="rnd">
                <a:solidFill>
                  <a:srgbClr val="F1FDEC"/>
                </a:solidFill>
                <a:prstDash val="sysDash"/>
                <a:round/>
              </a:ln>
            </p:spPr>
            <p:txBody>
              <a:bodyPr/>
              <a:lstStyle/>
              <a:p>
                <a:endParaRPr lang="en-US" dirty="0"/>
              </a:p>
            </p:txBody>
          </p:sp>
          <p:sp>
            <p:nvSpPr>
              <p:cNvPr id="99" name="TextBox 99"/>
              <p:cNvSpPr txBox="1"/>
              <p:nvPr/>
            </p:nvSpPr>
            <p:spPr>
              <a:xfrm>
                <a:off x="0" y="-28575"/>
                <a:ext cx="698816" cy="691141"/>
              </a:xfrm>
              <a:prstGeom prst="rect">
                <a:avLst/>
              </a:prstGeom>
            </p:spPr>
            <p:txBody>
              <a:bodyPr lIns="50800" tIns="50800" rIns="50800" bIns="50800" rtlCol="0" anchor="ctr"/>
              <a:lstStyle/>
              <a:p>
                <a:pPr algn="ctr">
                  <a:lnSpc>
                    <a:spcPts val="2239"/>
                  </a:lnSpc>
                </a:pPr>
                <a:endParaRPr/>
              </a:p>
            </p:txBody>
          </p:sp>
        </p:grpSp>
        <p:sp>
          <p:nvSpPr>
            <p:cNvPr id="100" name="Freeform 100"/>
            <p:cNvSpPr/>
            <p:nvPr/>
          </p:nvSpPr>
          <p:spPr>
            <a:xfrm>
              <a:off x="1208198" y="1363138"/>
              <a:ext cx="843677" cy="865310"/>
            </a:xfrm>
            <a:custGeom>
              <a:avLst/>
              <a:gdLst/>
              <a:ahLst/>
              <a:cxnLst/>
              <a:rect l="l" t="t" r="r" b="b"/>
              <a:pathLst>
                <a:path w="843677" h="865310">
                  <a:moveTo>
                    <a:pt x="0" y="0"/>
                  </a:moveTo>
                  <a:lnTo>
                    <a:pt x="843677" y="0"/>
                  </a:lnTo>
                  <a:lnTo>
                    <a:pt x="843677" y="865310"/>
                  </a:lnTo>
                  <a:lnTo>
                    <a:pt x="0" y="86531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sp>
        <p:nvSpPr>
          <p:cNvPr id="101" name="AutoShape 101"/>
          <p:cNvSpPr/>
          <p:nvPr/>
        </p:nvSpPr>
        <p:spPr>
          <a:xfrm>
            <a:off x="2146359" y="7694606"/>
            <a:ext cx="580554" cy="977975"/>
          </a:xfrm>
          <a:prstGeom prst="line">
            <a:avLst/>
          </a:prstGeom>
          <a:ln w="38100" cap="flat">
            <a:solidFill>
              <a:srgbClr val="FFBD59"/>
            </a:solidFill>
            <a:prstDash val="solid"/>
            <a:headEnd type="none" w="sm" len="sm"/>
            <a:tailEnd type="none" w="sm" len="sm"/>
          </a:ln>
        </p:spPr>
        <p:txBody>
          <a:bodyPr/>
          <a:lstStyle/>
          <a:p>
            <a:endParaRPr lang="en-US"/>
          </a:p>
        </p:txBody>
      </p:sp>
      <p:sp>
        <p:nvSpPr>
          <p:cNvPr id="102" name="AutoShape 102"/>
          <p:cNvSpPr/>
          <p:nvPr/>
        </p:nvSpPr>
        <p:spPr>
          <a:xfrm flipV="1">
            <a:off x="3598774" y="7583136"/>
            <a:ext cx="834531" cy="1089445"/>
          </a:xfrm>
          <a:prstGeom prst="line">
            <a:avLst/>
          </a:prstGeom>
          <a:ln w="38100" cap="flat">
            <a:solidFill>
              <a:srgbClr val="FFBD59"/>
            </a:solidFill>
            <a:prstDash val="solid"/>
            <a:headEnd type="none" w="sm" len="sm"/>
            <a:tailEnd type="none" w="sm" len="sm"/>
          </a:ln>
        </p:spPr>
        <p:txBody>
          <a:bodyPr/>
          <a:lstStyle/>
          <a:p>
            <a:endParaRPr lang="en-US"/>
          </a:p>
        </p:txBody>
      </p:sp>
      <p:sp>
        <p:nvSpPr>
          <p:cNvPr id="103" name="AutoShape 103"/>
          <p:cNvSpPr/>
          <p:nvPr/>
        </p:nvSpPr>
        <p:spPr>
          <a:xfrm flipV="1">
            <a:off x="6880317" y="7240911"/>
            <a:ext cx="888262" cy="1431669"/>
          </a:xfrm>
          <a:prstGeom prst="line">
            <a:avLst/>
          </a:prstGeom>
          <a:ln w="38100" cap="flat">
            <a:solidFill>
              <a:srgbClr val="FFBD59"/>
            </a:solidFill>
            <a:prstDash val="solid"/>
            <a:headEnd type="none" w="sm" len="sm"/>
            <a:tailEnd type="none" w="sm" len="sm"/>
          </a:ln>
        </p:spPr>
        <p:txBody>
          <a:bodyPr/>
          <a:lstStyle/>
          <a:p>
            <a:endParaRPr lang="en-US"/>
          </a:p>
        </p:txBody>
      </p:sp>
      <p:sp>
        <p:nvSpPr>
          <p:cNvPr id="104" name="Freeform 104"/>
          <p:cNvSpPr/>
          <p:nvPr/>
        </p:nvSpPr>
        <p:spPr>
          <a:xfrm>
            <a:off x="7768578" y="6806394"/>
            <a:ext cx="1180256" cy="2061582"/>
          </a:xfrm>
          <a:custGeom>
            <a:avLst/>
            <a:gdLst/>
            <a:ahLst/>
            <a:cxnLst/>
            <a:rect l="l" t="t" r="r" b="b"/>
            <a:pathLst>
              <a:path w="1180256" h="2061582">
                <a:moveTo>
                  <a:pt x="0" y="0"/>
                </a:moveTo>
                <a:lnTo>
                  <a:pt x="1180256" y="0"/>
                </a:lnTo>
                <a:lnTo>
                  <a:pt x="1180256" y="2061582"/>
                </a:lnTo>
                <a:lnTo>
                  <a:pt x="0" y="206158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05" name="AutoShape 105"/>
          <p:cNvSpPr/>
          <p:nvPr/>
        </p:nvSpPr>
        <p:spPr>
          <a:xfrm>
            <a:off x="8997990" y="7240911"/>
            <a:ext cx="261646" cy="1431669"/>
          </a:xfrm>
          <a:prstGeom prst="line">
            <a:avLst/>
          </a:prstGeom>
          <a:ln w="38100" cap="flat">
            <a:solidFill>
              <a:srgbClr val="FFBD59"/>
            </a:solidFill>
            <a:prstDash val="solid"/>
            <a:headEnd type="none" w="sm" len="sm"/>
            <a:tailEnd type="none" w="sm" len="sm"/>
          </a:ln>
        </p:spPr>
        <p:txBody>
          <a:bodyPr/>
          <a:lstStyle/>
          <a:p>
            <a:endParaRPr lang="en-US"/>
          </a:p>
        </p:txBody>
      </p:sp>
      <p:sp>
        <p:nvSpPr>
          <p:cNvPr id="106" name="AutoShape 106"/>
          <p:cNvSpPr/>
          <p:nvPr/>
        </p:nvSpPr>
        <p:spPr>
          <a:xfrm flipV="1">
            <a:off x="10830004" y="7881012"/>
            <a:ext cx="4439968" cy="0"/>
          </a:xfrm>
          <a:prstGeom prst="line">
            <a:avLst/>
          </a:prstGeom>
          <a:ln w="38100" cap="flat">
            <a:solidFill>
              <a:srgbClr val="FFBD59"/>
            </a:solidFill>
            <a:prstDash val="solid"/>
            <a:headEnd type="none" w="sm" len="sm"/>
            <a:tailEnd type="none" w="sm" len="sm"/>
          </a:ln>
        </p:spPr>
        <p:txBody>
          <a:bodyPr/>
          <a:lstStyle/>
          <a:p>
            <a:endParaRPr lang="en-US"/>
          </a:p>
        </p:txBody>
      </p:sp>
      <p:sp>
        <p:nvSpPr>
          <p:cNvPr id="107" name="AutoShape 107"/>
          <p:cNvSpPr/>
          <p:nvPr/>
        </p:nvSpPr>
        <p:spPr>
          <a:xfrm flipH="1">
            <a:off x="11770120" y="7404238"/>
            <a:ext cx="6644" cy="828675"/>
          </a:xfrm>
          <a:prstGeom prst="line">
            <a:avLst/>
          </a:prstGeom>
          <a:ln w="38100" cap="flat">
            <a:solidFill>
              <a:srgbClr val="FFBD59"/>
            </a:solidFill>
            <a:prstDash val="solid"/>
            <a:headEnd type="none" w="sm" len="sm"/>
            <a:tailEnd type="none" w="sm" len="sm"/>
          </a:ln>
        </p:spPr>
        <p:txBody>
          <a:bodyPr/>
          <a:lstStyle/>
          <a:p>
            <a:endParaRPr lang="en-US"/>
          </a:p>
        </p:txBody>
      </p:sp>
      <p:sp>
        <p:nvSpPr>
          <p:cNvPr id="108" name="AutoShape 108"/>
          <p:cNvSpPr/>
          <p:nvPr/>
        </p:nvSpPr>
        <p:spPr>
          <a:xfrm>
            <a:off x="13683741" y="7404238"/>
            <a:ext cx="0" cy="828675"/>
          </a:xfrm>
          <a:prstGeom prst="line">
            <a:avLst/>
          </a:prstGeom>
          <a:ln w="38100" cap="flat">
            <a:solidFill>
              <a:srgbClr val="FFBD59"/>
            </a:solidFill>
            <a:prstDash val="solid"/>
            <a:headEnd type="none" w="sm" len="sm"/>
            <a:tailEnd type="none" w="sm" len="sm"/>
          </a:ln>
        </p:spPr>
        <p:txBody>
          <a:bodyPr/>
          <a:lstStyle/>
          <a:p>
            <a:endParaRPr lang="en-US"/>
          </a:p>
        </p:txBody>
      </p:sp>
      <p:grpSp>
        <p:nvGrpSpPr>
          <p:cNvPr id="109" name="Group 109"/>
          <p:cNvGrpSpPr/>
          <p:nvPr/>
        </p:nvGrpSpPr>
        <p:grpSpPr>
          <a:xfrm>
            <a:off x="16026230" y="7173913"/>
            <a:ext cx="1012457" cy="1012457"/>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BD59"/>
              </a:solidFill>
              <a:prstDash val="sysDot"/>
              <a:miter/>
            </a:ln>
          </p:spPr>
          <p:txBody>
            <a:bodyPr/>
            <a:lstStyle/>
            <a:p>
              <a:endParaRPr lang="en-US"/>
            </a:p>
          </p:txBody>
        </p:sp>
        <p:sp>
          <p:nvSpPr>
            <p:cNvPr id="111" name="TextBox 11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112" name="Group 112"/>
          <p:cNvGrpSpPr/>
          <p:nvPr/>
        </p:nvGrpSpPr>
        <p:grpSpPr>
          <a:xfrm>
            <a:off x="344922" y="1708719"/>
            <a:ext cx="2578696" cy="582930"/>
            <a:chOff x="0" y="0"/>
            <a:chExt cx="3438261" cy="777240"/>
          </a:xfrm>
        </p:grpSpPr>
        <p:sp>
          <p:nvSpPr>
            <p:cNvPr id="113" name="TextBox 113"/>
            <p:cNvSpPr txBox="1"/>
            <p:nvPr/>
          </p:nvSpPr>
          <p:spPr>
            <a:xfrm>
              <a:off x="0" y="-28575"/>
              <a:ext cx="3438261" cy="805815"/>
            </a:xfrm>
            <a:prstGeom prst="rect">
              <a:avLst/>
            </a:prstGeom>
          </p:spPr>
          <p:txBody>
            <a:bodyPr lIns="0" tIns="0" rIns="0" bIns="0" rtlCol="0" anchor="t">
              <a:spAutoFit/>
            </a:bodyPr>
            <a:lstStyle/>
            <a:p>
              <a:pPr>
                <a:lnSpc>
                  <a:spcPts val="2519"/>
                </a:lnSpc>
              </a:pPr>
              <a:r>
                <a:rPr lang="en-US" sz="1799">
                  <a:solidFill>
                    <a:srgbClr val="171616"/>
                  </a:solidFill>
                  <a:latin typeface="Open Sans"/>
                </a:rPr>
                <a:t>Signal Flow  </a:t>
              </a:r>
            </a:p>
            <a:p>
              <a:pPr>
                <a:lnSpc>
                  <a:spcPts val="2519"/>
                </a:lnSpc>
                <a:spcBef>
                  <a:spcPct val="0"/>
                </a:spcBef>
              </a:pPr>
              <a:r>
                <a:rPr lang="en-US" sz="1799">
                  <a:solidFill>
                    <a:srgbClr val="171616"/>
                  </a:solidFill>
                  <a:latin typeface="Open Sans"/>
                </a:rPr>
                <a:t>Power Flow </a:t>
              </a:r>
            </a:p>
          </p:txBody>
        </p:sp>
        <p:sp>
          <p:nvSpPr>
            <p:cNvPr id="114" name="AutoShape 114"/>
            <p:cNvSpPr/>
            <p:nvPr/>
          </p:nvSpPr>
          <p:spPr>
            <a:xfrm>
              <a:off x="1885646" y="261620"/>
              <a:ext cx="1112672" cy="0"/>
            </a:xfrm>
            <a:prstGeom prst="line">
              <a:avLst/>
            </a:prstGeom>
            <a:ln w="25400" cap="flat">
              <a:solidFill>
                <a:srgbClr val="000000"/>
              </a:solidFill>
              <a:prstDash val="sysDash"/>
              <a:headEnd type="arrow" w="med" len="sm"/>
              <a:tailEnd type="arrow" w="med" len="sm"/>
            </a:ln>
          </p:spPr>
          <p:txBody>
            <a:bodyPr/>
            <a:lstStyle/>
            <a:p>
              <a:endParaRPr lang="en-US"/>
            </a:p>
          </p:txBody>
        </p:sp>
        <p:sp>
          <p:nvSpPr>
            <p:cNvPr id="115" name="AutoShape 115"/>
            <p:cNvSpPr/>
            <p:nvPr/>
          </p:nvSpPr>
          <p:spPr>
            <a:xfrm>
              <a:off x="1861105" y="621807"/>
              <a:ext cx="1137213" cy="0"/>
            </a:xfrm>
            <a:prstGeom prst="line">
              <a:avLst/>
            </a:prstGeom>
            <a:ln w="50800" cap="flat">
              <a:solidFill>
                <a:srgbClr val="FFBD59"/>
              </a:solidFill>
              <a:prstDash val="solid"/>
              <a:headEnd type="none" w="sm" len="sm"/>
              <a:tailEnd type="none" w="sm" len="sm"/>
            </a:ln>
          </p:spPr>
          <p:txBody>
            <a:bodyPr/>
            <a:lstStyle/>
            <a:p>
              <a:endParaRPr lang="en-US"/>
            </a:p>
          </p:txBody>
        </p:sp>
      </p:grpSp>
      <p:sp>
        <p:nvSpPr>
          <p:cNvPr id="116" name="Freeform 116"/>
          <p:cNvSpPr/>
          <p:nvPr/>
        </p:nvSpPr>
        <p:spPr>
          <a:xfrm>
            <a:off x="8022121" y="1833820"/>
            <a:ext cx="975869" cy="734341"/>
          </a:xfrm>
          <a:custGeom>
            <a:avLst/>
            <a:gdLst/>
            <a:ahLst/>
            <a:cxnLst/>
            <a:rect l="l" t="t" r="r" b="b"/>
            <a:pathLst>
              <a:path w="975869" h="734341">
                <a:moveTo>
                  <a:pt x="0" y="0"/>
                </a:moveTo>
                <a:lnTo>
                  <a:pt x="975869" y="0"/>
                </a:lnTo>
                <a:lnTo>
                  <a:pt x="975869" y="734342"/>
                </a:lnTo>
                <a:lnTo>
                  <a:pt x="0" y="7343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17" name="TextBox 117"/>
          <p:cNvSpPr txBox="1"/>
          <p:nvPr/>
        </p:nvSpPr>
        <p:spPr>
          <a:xfrm>
            <a:off x="2420819" y="9542900"/>
            <a:ext cx="1641513"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Generation Substation</a:t>
            </a:r>
          </a:p>
        </p:txBody>
      </p:sp>
      <p:sp>
        <p:nvSpPr>
          <p:cNvPr id="118" name="TextBox 118"/>
          <p:cNvSpPr txBox="1"/>
          <p:nvPr/>
        </p:nvSpPr>
        <p:spPr>
          <a:xfrm>
            <a:off x="4173147" y="9542900"/>
            <a:ext cx="1641513"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Transmission Line</a:t>
            </a:r>
          </a:p>
        </p:txBody>
      </p:sp>
      <p:sp>
        <p:nvSpPr>
          <p:cNvPr id="119" name="TextBox 119"/>
          <p:cNvSpPr txBox="1"/>
          <p:nvPr/>
        </p:nvSpPr>
        <p:spPr>
          <a:xfrm>
            <a:off x="5666126" y="9542900"/>
            <a:ext cx="1641513"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Transmission Substation</a:t>
            </a:r>
          </a:p>
        </p:txBody>
      </p:sp>
      <p:sp>
        <p:nvSpPr>
          <p:cNvPr id="120" name="TextBox 120"/>
          <p:cNvSpPr txBox="1"/>
          <p:nvPr/>
        </p:nvSpPr>
        <p:spPr>
          <a:xfrm>
            <a:off x="7508532" y="9542900"/>
            <a:ext cx="1641513"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Distribution Feeder</a:t>
            </a:r>
          </a:p>
        </p:txBody>
      </p:sp>
      <p:sp>
        <p:nvSpPr>
          <p:cNvPr id="121" name="TextBox 121"/>
          <p:cNvSpPr txBox="1"/>
          <p:nvPr/>
        </p:nvSpPr>
        <p:spPr>
          <a:xfrm>
            <a:off x="9245295" y="9542900"/>
            <a:ext cx="1365864"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DistributionSubstation</a:t>
            </a:r>
          </a:p>
        </p:txBody>
      </p:sp>
      <p:sp>
        <p:nvSpPr>
          <p:cNvPr id="122" name="TextBox 122"/>
          <p:cNvSpPr txBox="1"/>
          <p:nvPr/>
        </p:nvSpPr>
        <p:spPr>
          <a:xfrm>
            <a:off x="10996051" y="9542900"/>
            <a:ext cx="1641513"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Distributed Energy Res.</a:t>
            </a:r>
          </a:p>
        </p:txBody>
      </p:sp>
      <p:sp>
        <p:nvSpPr>
          <p:cNvPr id="123" name="TextBox 123"/>
          <p:cNvSpPr txBox="1"/>
          <p:nvPr/>
        </p:nvSpPr>
        <p:spPr>
          <a:xfrm>
            <a:off x="12736455" y="9561950"/>
            <a:ext cx="1925501"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Commercial &amp; Indus. Prosumer</a:t>
            </a:r>
          </a:p>
        </p:txBody>
      </p:sp>
      <p:sp>
        <p:nvSpPr>
          <p:cNvPr id="124" name="TextBox 124"/>
          <p:cNvSpPr txBox="1"/>
          <p:nvPr/>
        </p:nvSpPr>
        <p:spPr>
          <a:xfrm>
            <a:off x="15550218" y="9542900"/>
            <a:ext cx="1964480" cy="611505"/>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Residential Prosumer Facility</a:t>
            </a:r>
          </a:p>
        </p:txBody>
      </p:sp>
      <p:sp>
        <p:nvSpPr>
          <p:cNvPr id="125" name="TextBox 125"/>
          <p:cNvSpPr txBox="1"/>
          <p:nvPr/>
        </p:nvSpPr>
        <p:spPr>
          <a:xfrm>
            <a:off x="10950182" y="5770285"/>
            <a:ext cx="1641513" cy="297180"/>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Wind</a:t>
            </a:r>
          </a:p>
        </p:txBody>
      </p:sp>
      <p:sp>
        <p:nvSpPr>
          <p:cNvPr id="126" name="TextBox 126"/>
          <p:cNvSpPr txBox="1"/>
          <p:nvPr/>
        </p:nvSpPr>
        <p:spPr>
          <a:xfrm>
            <a:off x="12788860" y="5771953"/>
            <a:ext cx="1915976" cy="297180"/>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DER &amp; Storage</a:t>
            </a:r>
          </a:p>
        </p:txBody>
      </p:sp>
      <p:sp>
        <p:nvSpPr>
          <p:cNvPr id="127" name="TextBox 127"/>
          <p:cNvSpPr txBox="1"/>
          <p:nvPr/>
        </p:nvSpPr>
        <p:spPr>
          <a:xfrm>
            <a:off x="7892929" y="5770285"/>
            <a:ext cx="2210122" cy="297180"/>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Distribution Facility</a:t>
            </a:r>
          </a:p>
        </p:txBody>
      </p:sp>
      <p:sp>
        <p:nvSpPr>
          <p:cNvPr id="128" name="TextBox 128"/>
          <p:cNvSpPr txBox="1"/>
          <p:nvPr/>
        </p:nvSpPr>
        <p:spPr>
          <a:xfrm>
            <a:off x="4360980" y="5770285"/>
            <a:ext cx="2610292" cy="297180"/>
          </a:xfrm>
          <a:prstGeom prst="rect">
            <a:avLst/>
          </a:prstGeom>
        </p:spPr>
        <p:txBody>
          <a:bodyPr lIns="0" tIns="0" rIns="0" bIns="0" rtlCol="0" anchor="t">
            <a:spAutoFit/>
          </a:bodyPr>
          <a:lstStyle/>
          <a:p>
            <a:pPr algn="ctr">
              <a:lnSpc>
                <a:spcPts val="2519"/>
              </a:lnSpc>
              <a:spcBef>
                <a:spcPct val="0"/>
              </a:spcBef>
            </a:pPr>
            <a:r>
              <a:rPr lang="en-US" sz="1799">
                <a:solidFill>
                  <a:srgbClr val="171616"/>
                </a:solidFill>
                <a:latin typeface="Open Sans"/>
              </a:rPr>
              <a:t>Transmission Facility</a:t>
            </a:r>
          </a:p>
        </p:txBody>
      </p:sp>
      <p:sp>
        <p:nvSpPr>
          <p:cNvPr id="129" name="TextBox 129"/>
          <p:cNvSpPr txBox="1"/>
          <p:nvPr/>
        </p:nvSpPr>
        <p:spPr>
          <a:xfrm>
            <a:off x="1648693" y="5770285"/>
            <a:ext cx="2413639" cy="297180"/>
          </a:xfrm>
          <a:prstGeom prst="rect">
            <a:avLst/>
          </a:prstGeom>
        </p:spPr>
        <p:txBody>
          <a:bodyPr lIns="0" tIns="0" rIns="0" bIns="0" rtlCol="0" anchor="t">
            <a:spAutoFit/>
          </a:bodyPr>
          <a:lstStyle/>
          <a:p>
            <a:pPr>
              <a:lnSpc>
                <a:spcPts val="2519"/>
              </a:lnSpc>
              <a:spcBef>
                <a:spcPct val="0"/>
              </a:spcBef>
            </a:pPr>
            <a:r>
              <a:rPr lang="en-US" sz="1799">
                <a:solidFill>
                  <a:srgbClr val="171616"/>
                </a:solidFill>
                <a:latin typeface="Open Sans"/>
              </a:rPr>
              <a:t>Generation Facility</a:t>
            </a:r>
          </a:p>
        </p:txBody>
      </p:sp>
      <p:sp>
        <p:nvSpPr>
          <p:cNvPr id="130" name="TextBox 130"/>
          <p:cNvSpPr txBox="1"/>
          <p:nvPr/>
        </p:nvSpPr>
        <p:spPr>
          <a:xfrm>
            <a:off x="451725" y="4960864"/>
            <a:ext cx="2916281" cy="274272"/>
          </a:xfrm>
          <a:prstGeom prst="rect">
            <a:avLst/>
          </a:prstGeom>
        </p:spPr>
        <p:txBody>
          <a:bodyPr lIns="0" tIns="0" rIns="0" bIns="0" rtlCol="0" anchor="t">
            <a:spAutoFit/>
          </a:bodyPr>
          <a:lstStyle/>
          <a:p>
            <a:pPr>
              <a:lnSpc>
                <a:spcPts val="2207"/>
              </a:lnSpc>
              <a:spcBef>
                <a:spcPct val="0"/>
              </a:spcBef>
            </a:pPr>
            <a:r>
              <a:rPr lang="en-US" sz="1576">
                <a:solidFill>
                  <a:srgbClr val="171616"/>
                </a:solidFill>
                <a:latin typeface="Open Sans Bold"/>
              </a:rPr>
              <a:t>Cyber Layer</a:t>
            </a:r>
          </a:p>
        </p:txBody>
      </p:sp>
      <p:sp>
        <p:nvSpPr>
          <p:cNvPr id="131" name="TextBox 131"/>
          <p:cNvSpPr txBox="1"/>
          <p:nvPr/>
        </p:nvSpPr>
        <p:spPr>
          <a:xfrm>
            <a:off x="451725" y="5411248"/>
            <a:ext cx="2986242" cy="273311"/>
          </a:xfrm>
          <a:prstGeom prst="rect">
            <a:avLst/>
          </a:prstGeom>
        </p:spPr>
        <p:txBody>
          <a:bodyPr lIns="0" tIns="0" rIns="0" bIns="0" rtlCol="0" anchor="t">
            <a:spAutoFit/>
          </a:bodyPr>
          <a:lstStyle/>
          <a:p>
            <a:pPr>
              <a:lnSpc>
                <a:spcPts val="2260"/>
              </a:lnSpc>
              <a:spcBef>
                <a:spcPct val="0"/>
              </a:spcBef>
            </a:pPr>
            <a:r>
              <a:rPr lang="en-US" sz="1614">
                <a:solidFill>
                  <a:srgbClr val="171616"/>
                </a:solidFill>
                <a:latin typeface="Open Sans Bold"/>
              </a:rPr>
              <a:t>Physical Layer</a:t>
            </a:r>
          </a:p>
        </p:txBody>
      </p:sp>
      <p:sp>
        <p:nvSpPr>
          <p:cNvPr id="132" name="TextBox 132"/>
          <p:cNvSpPr txBox="1"/>
          <p:nvPr/>
        </p:nvSpPr>
        <p:spPr>
          <a:xfrm>
            <a:off x="7729691" y="2584189"/>
            <a:ext cx="1560730" cy="273311"/>
          </a:xfrm>
          <a:prstGeom prst="rect">
            <a:avLst/>
          </a:prstGeom>
        </p:spPr>
        <p:txBody>
          <a:bodyPr lIns="0" tIns="0" rIns="0" bIns="0" rtlCol="0" anchor="t">
            <a:spAutoFit/>
          </a:bodyPr>
          <a:lstStyle/>
          <a:p>
            <a:pPr algn="ctr">
              <a:lnSpc>
                <a:spcPts val="2260"/>
              </a:lnSpc>
              <a:spcBef>
                <a:spcPct val="0"/>
              </a:spcBef>
            </a:pPr>
            <a:r>
              <a:rPr lang="en-US" sz="1614">
                <a:solidFill>
                  <a:srgbClr val="171616"/>
                </a:solidFill>
                <a:latin typeface="Open Sans"/>
              </a:rPr>
              <a:t>SCADA</a:t>
            </a:r>
          </a:p>
        </p:txBody>
      </p:sp>
      <p:sp>
        <p:nvSpPr>
          <p:cNvPr id="133" name="TextBox 133"/>
          <p:cNvSpPr txBox="1"/>
          <p:nvPr/>
        </p:nvSpPr>
        <p:spPr>
          <a:xfrm>
            <a:off x="0" y="730244"/>
            <a:ext cx="18288000" cy="679456"/>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Inter Bold"/>
              </a:rPr>
              <a:t>GRID POWER AND DATA FLOW</a:t>
            </a:r>
          </a:p>
        </p:txBody>
      </p:sp>
      <p:grpSp>
        <p:nvGrpSpPr>
          <p:cNvPr id="134" name="Group 134"/>
          <p:cNvGrpSpPr/>
          <p:nvPr/>
        </p:nvGrpSpPr>
        <p:grpSpPr>
          <a:xfrm>
            <a:off x="693721" y="6275542"/>
            <a:ext cx="1443939" cy="3524350"/>
            <a:chOff x="0" y="0"/>
            <a:chExt cx="678968" cy="698639"/>
          </a:xfrm>
        </p:grpSpPr>
        <p:sp>
          <p:nvSpPr>
            <p:cNvPr id="135" name="Freeform 135"/>
            <p:cNvSpPr/>
            <p:nvPr/>
          </p:nvSpPr>
          <p:spPr>
            <a:xfrm>
              <a:off x="0" y="0"/>
              <a:ext cx="678968" cy="698639"/>
            </a:xfrm>
            <a:custGeom>
              <a:avLst/>
              <a:gdLst/>
              <a:ahLst/>
              <a:cxnLst/>
              <a:rect l="l" t="t" r="r" b="b"/>
              <a:pathLst>
                <a:path w="678968" h="698639">
                  <a:moveTo>
                    <a:pt x="111116" y="0"/>
                  </a:moveTo>
                  <a:lnTo>
                    <a:pt x="567853" y="0"/>
                  </a:lnTo>
                  <a:cubicBezTo>
                    <a:pt x="597322" y="0"/>
                    <a:pt x="625585" y="11707"/>
                    <a:pt x="646423" y="32545"/>
                  </a:cubicBezTo>
                  <a:cubicBezTo>
                    <a:pt x="667261" y="53383"/>
                    <a:pt x="678968" y="81646"/>
                    <a:pt x="678968" y="111116"/>
                  </a:cubicBezTo>
                  <a:lnTo>
                    <a:pt x="678968" y="587524"/>
                  </a:lnTo>
                  <a:cubicBezTo>
                    <a:pt x="678968" y="616993"/>
                    <a:pt x="667261" y="645256"/>
                    <a:pt x="646423" y="666094"/>
                  </a:cubicBezTo>
                  <a:cubicBezTo>
                    <a:pt x="625585" y="686932"/>
                    <a:pt x="597322" y="698639"/>
                    <a:pt x="567853" y="698639"/>
                  </a:cubicBezTo>
                  <a:lnTo>
                    <a:pt x="111116" y="698639"/>
                  </a:lnTo>
                  <a:cubicBezTo>
                    <a:pt x="81646" y="698639"/>
                    <a:pt x="53383" y="686932"/>
                    <a:pt x="32545" y="666094"/>
                  </a:cubicBezTo>
                  <a:cubicBezTo>
                    <a:pt x="11707" y="645256"/>
                    <a:pt x="0" y="616993"/>
                    <a:pt x="0" y="587524"/>
                  </a:cubicBezTo>
                  <a:lnTo>
                    <a:pt x="0" y="111116"/>
                  </a:lnTo>
                  <a:cubicBezTo>
                    <a:pt x="0" y="81646"/>
                    <a:pt x="11707" y="53383"/>
                    <a:pt x="32545" y="32545"/>
                  </a:cubicBezTo>
                  <a:cubicBezTo>
                    <a:pt x="53383" y="11707"/>
                    <a:pt x="81646" y="0"/>
                    <a:pt x="111116" y="0"/>
                  </a:cubicBezTo>
                  <a:close/>
                </a:path>
              </a:pathLst>
            </a:custGeom>
            <a:solidFill>
              <a:srgbClr val="000000">
                <a:alpha val="0"/>
              </a:srgbClr>
            </a:solidFill>
            <a:ln w="38100" cap="rnd">
              <a:solidFill>
                <a:srgbClr val="FFBD59"/>
              </a:solidFill>
              <a:prstDash val="solid"/>
              <a:round/>
            </a:ln>
          </p:spPr>
          <p:txBody>
            <a:bodyPr/>
            <a:lstStyle/>
            <a:p>
              <a:endParaRPr lang="en-US"/>
            </a:p>
          </p:txBody>
        </p:sp>
        <p:sp>
          <p:nvSpPr>
            <p:cNvPr id="136" name="TextBox 136"/>
            <p:cNvSpPr txBox="1"/>
            <p:nvPr/>
          </p:nvSpPr>
          <p:spPr>
            <a:xfrm>
              <a:off x="0" y="-38100"/>
              <a:ext cx="678968" cy="736739"/>
            </a:xfrm>
            <a:prstGeom prst="rect">
              <a:avLst/>
            </a:prstGeom>
          </p:spPr>
          <p:txBody>
            <a:bodyPr lIns="50800" tIns="50800" rIns="50800" bIns="50800" rtlCol="0" anchor="ctr"/>
            <a:lstStyle/>
            <a:p>
              <a:pPr algn="ctr">
                <a:lnSpc>
                  <a:spcPts val="2239"/>
                </a:lnSpc>
              </a:pPr>
              <a:endParaRPr/>
            </a:p>
          </p:txBody>
        </p:sp>
      </p:grpSp>
      <p:sp>
        <p:nvSpPr>
          <p:cNvPr id="137" name="TextBox 137"/>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sp>
        <p:nvSpPr>
          <p:cNvPr id="140" name="AutoShape 102">
            <a:extLst>
              <a:ext uri="{FF2B5EF4-FFF2-40B4-BE49-F238E27FC236}">
                <a16:creationId xmlns:a16="http://schemas.microsoft.com/office/drawing/2014/main" id="{3224FFE0-0391-630D-9FCE-99F60BB4C2FF}"/>
              </a:ext>
            </a:extLst>
          </p:cNvPr>
          <p:cNvSpPr/>
          <p:nvPr/>
        </p:nvSpPr>
        <p:spPr>
          <a:xfrm flipH="1" flipV="1">
            <a:off x="5490220" y="7583136"/>
            <a:ext cx="519505" cy="1089444"/>
          </a:xfrm>
          <a:prstGeom prst="line">
            <a:avLst/>
          </a:prstGeom>
          <a:ln w="38100" cap="flat">
            <a:solidFill>
              <a:srgbClr val="FFBD59"/>
            </a:solidFill>
            <a:prstDash val="solid"/>
            <a:headEnd type="none" w="sm" len="sm"/>
            <a:tailEnd type="none" w="sm" len="sm"/>
          </a:ln>
        </p:spPr>
        <p:txBody>
          <a:bodyPr/>
          <a:lstStyle/>
          <a:p>
            <a:endParaRPr lang="en-US"/>
          </a:p>
        </p:txBody>
      </p:sp>
      <p:sp>
        <p:nvSpPr>
          <p:cNvPr id="141" name="AutoShape 102">
            <a:extLst>
              <a:ext uri="{FF2B5EF4-FFF2-40B4-BE49-F238E27FC236}">
                <a16:creationId xmlns:a16="http://schemas.microsoft.com/office/drawing/2014/main" id="{0B4F715B-250C-31D2-2B3B-A0405AF89B42}"/>
              </a:ext>
            </a:extLst>
          </p:cNvPr>
          <p:cNvSpPr/>
          <p:nvPr/>
        </p:nvSpPr>
        <p:spPr>
          <a:xfrm flipV="1">
            <a:off x="10221989" y="7881012"/>
            <a:ext cx="635795" cy="813613"/>
          </a:xfrm>
          <a:prstGeom prst="line">
            <a:avLst/>
          </a:prstGeom>
          <a:ln w="38100" cap="flat">
            <a:solidFill>
              <a:srgbClr val="FFBD59"/>
            </a:solidFill>
            <a:prstDash val="solid"/>
            <a:headEnd type="none" w="sm" len="sm"/>
            <a:tailEnd type="none" w="sm" len="sm"/>
          </a:ln>
        </p:spPr>
        <p:txBody>
          <a:bodyPr/>
          <a:lstStyle/>
          <a:p>
            <a:endParaRPr lang="en-US"/>
          </a:p>
        </p:txBody>
      </p:sp>
      <p:grpSp>
        <p:nvGrpSpPr>
          <p:cNvPr id="142" name="Group 134">
            <a:extLst>
              <a:ext uri="{FF2B5EF4-FFF2-40B4-BE49-F238E27FC236}">
                <a16:creationId xmlns:a16="http://schemas.microsoft.com/office/drawing/2014/main" id="{885790CC-38A6-8190-77F1-781730C32DD3}"/>
              </a:ext>
            </a:extLst>
          </p:cNvPr>
          <p:cNvGrpSpPr/>
          <p:nvPr/>
        </p:nvGrpSpPr>
        <p:grpSpPr>
          <a:xfrm>
            <a:off x="15269972" y="6330510"/>
            <a:ext cx="2577957" cy="2652645"/>
            <a:chOff x="0" y="0"/>
            <a:chExt cx="678968" cy="698639"/>
          </a:xfrm>
        </p:grpSpPr>
        <p:sp>
          <p:nvSpPr>
            <p:cNvPr id="143" name="Freeform 135">
              <a:extLst>
                <a:ext uri="{FF2B5EF4-FFF2-40B4-BE49-F238E27FC236}">
                  <a16:creationId xmlns:a16="http://schemas.microsoft.com/office/drawing/2014/main" id="{F82B9337-B729-ABAB-DFC8-51EB4F68FF7A}"/>
                </a:ext>
              </a:extLst>
            </p:cNvPr>
            <p:cNvSpPr/>
            <p:nvPr/>
          </p:nvSpPr>
          <p:spPr>
            <a:xfrm>
              <a:off x="0" y="0"/>
              <a:ext cx="678968" cy="698639"/>
            </a:xfrm>
            <a:custGeom>
              <a:avLst/>
              <a:gdLst/>
              <a:ahLst/>
              <a:cxnLst/>
              <a:rect l="l" t="t" r="r" b="b"/>
              <a:pathLst>
                <a:path w="678968" h="698639">
                  <a:moveTo>
                    <a:pt x="111116" y="0"/>
                  </a:moveTo>
                  <a:lnTo>
                    <a:pt x="567853" y="0"/>
                  </a:lnTo>
                  <a:cubicBezTo>
                    <a:pt x="597322" y="0"/>
                    <a:pt x="625585" y="11707"/>
                    <a:pt x="646423" y="32545"/>
                  </a:cubicBezTo>
                  <a:cubicBezTo>
                    <a:pt x="667261" y="53383"/>
                    <a:pt x="678968" y="81646"/>
                    <a:pt x="678968" y="111116"/>
                  </a:cubicBezTo>
                  <a:lnTo>
                    <a:pt x="678968" y="587524"/>
                  </a:lnTo>
                  <a:cubicBezTo>
                    <a:pt x="678968" y="616993"/>
                    <a:pt x="667261" y="645256"/>
                    <a:pt x="646423" y="666094"/>
                  </a:cubicBezTo>
                  <a:cubicBezTo>
                    <a:pt x="625585" y="686932"/>
                    <a:pt x="597322" y="698639"/>
                    <a:pt x="567853" y="698639"/>
                  </a:cubicBezTo>
                  <a:lnTo>
                    <a:pt x="111116" y="698639"/>
                  </a:lnTo>
                  <a:cubicBezTo>
                    <a:pt x="81646" y="698639"/>
                    <a:pt x="53383" y="686932"/>
                    <a:pt x="32545" y="666094"/>
                  </a:cubicBezTo>
                  <a:cubicBezTo>
                    <a:pt x="11707" y="645256"/>
                    <a:pt x="0" y="616993"/>
                    <a:pt x="0" y="587524"/>
                  </a:cubicBezTo>
                  <a:lnTo>
                    <a:pt x="0" y="111116"/>
                  </a:lnTo>
                  <a:cubicBezTo>
                    <a:pt x="0" y="81646"/>
                    <a:pt x="11707" y="53383"/>
                    <a:pt x="32545" y="32545"/>
                  </a:cubicBezTo>
                  <a:cubicBezTo>
                    <a:pt x="53383" y="11707"/>
                    <a:pt x="81646" y="0"/>
                    <a:pt x="111116" y="0"/>
                  </a:cubicBezTo>
                  <a:close/>
                </a:path>
              </a:pathLst>
            </a:custGeom>
            <a:solidFill>
              <a:srgbClr val="000000">
                <a:alpha val="0"/>
              </a:srgbClr>
            </a:solidFill>
            <a:ln w="38100" cap="rnd">
              <a:solidFill>
                <a:srgbClr val="FFBD59"/>
              </a:solidFill>
              <a:prstDash val="solid"/>
              <a:round/>
            </a:ln>
          </p:spPr>
          <p:txBody>
            <a:bodyPr/>
            <a:lstStyle/>
            <a:p>
              <a:endParaRPr lang="en-US"/>
            </a:p>
          </p:txBody>
        </p:sp>
        <p:sp>
          <p:nvSpPr>
            <p:cNvPr id="144" name="TextBox 136">
              <a:extLst>
                <a:ext uri="{FF2B5EF4-FFF2-40B4-BE49-F238E27FC236}">
                  <a16:creationId xmlns:a16="http://schemas.microsoft.com/office/drawing/2014/main" id="{AABCF05F-565A-2100-632C-7E1201FFEB94}"/>
                </a:ext>
              </a:extLst>
            </p:cNvPr>
            <p:cNvSpPr txBox="1"/>
            <p:nvPr/>
          </p:nvSpPr>
          <p:spPr>
            <a:xfrm>
              <a:off x="0" y="-38100"/>
              <a:ext cx="678968" cy="736739"/>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028700" y="2310227"/>
            <a:ext cx="16458702" cy="6319541"/>
          </a:xfrm>
          <a:custGeom>
            <a:avLst/>
            <a:gdLst/>
            <a:ahLst/>
            <a:cxnLst/>
            <a:rect l="l" t="t" r="r" b="b"/>
            <a:pathLst>
              <a:path w="16458702" h="6319541">
                <a:moveTo>
                  <a:pt x="0" y="0"/>
                </a:moveTo>
                <a:lnTo>
                  <a:pt x="16458702" y="0"/>
                </a:lnTo>
                <a:lnTo>
                  <a:pt x="16458702" y="6319541"/>
                </a:lnTo>
                <a:lnTo>
                  <a:pt x="0" y="6319541"/>
                </a:lnTo>
                <a:lnTo>
                  <a:pt x="0" y="0"/>
                </a:lnTo>
                <a:close/>
              </a:path>
            </a:pathLst>
          </a:custGeom>
          <a:blipFill>
            <a:blip r:embed="rId3"/>
            <a:stretch>
              <a:fillRect b="-6129"/>
            </a:stretch>
          </a:blipFill>
        </p:spPr>
        <p:txBody>
          <a:bodyPr/>
          <a:lstStyle/>
          <a:p>
            <a:endParaRPr lang="en-US"/>
          </a:p>
        </p:txBody>
      </p:sp>
      <p:sp>
        <p:nvSpPr>
          <p:cNvPr id="4" name="Freeform 4"/>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7898006" y="8232317"/>
            <a:ext cx="399519" cy="1025983"/>
            <a:chOff x="0" y="0"/>
            <a:chExt cx="1280047" cy="3287216"/>
          </a:xfrm>
        </p:grpSpPr>
        <p:sp>
          <p:nvSpPr>
            <p:cNvPr id="6" name="Freeform 6"/>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grpSp>
        <p:nvGrpSpPr>
          <p:cNvPr id="7" name="Group 7"/>
          <p:cNvGrpSpPr/>
          <p:nvPr/>
        </p:nvGrpSpPr>
        <p:grpSpPr>
          <a:xfrm>
            <a:off x="3112772" y="7124700"/>
            <a:ext cx="12062456" cy="3162300"/>
            <a:chOff x="0" y="0"/>
            <a:chExt cx="4400417" cy="1261990"/>
          </a:xfrm>
        </p:grpSpPr>
        <p:sp>
          <p:nvSpPr>
            <p:cNvPr id="8" name="Freeform 8"/>
            <p:cNvSpPr/>
            <p:nvPr/>
          </p:nvSpPr>
          <p:spPr>
            <a:xfrm>
              <a:off x="0" y="0"/>
              <a:ext cx="4400416" cy="1261990"/>
            </a:xfrm>
            <a:custGeom>
              <a:avLst/>
              <a:gdLst/>
              <a:ahLst/>
              <a:cxnLst/>
              <a:rect l="l" t="t" r="r" b="b"/>
              <a:pathLst>
                <a:path w="4400416" h="1261990">
                  <a:moveTo>
                    <a:pt x="0" y="0"/>
                  </a:moveTo>
                  <a:lnTo>
                    <a:pt x="4400416" y="0"/>
                  </a:lnTo>
                  <a:lnTo>
                    <a:pt x="4400416" y="1261990"/>
                  </a:lnTo>
                  <a:lnTo>
                    <a:pt x="0" y="1261990"/>
                  </a:lnTo>
                  <a:close/>
                </a:path>
              </a:pathLst>
            </a:custGeom>
            <a:solidFill>
              <a:srgbClr val="B2B2B2"/>
            </a:solidFill>
          </p:spPr>
          <p:txBody>
            <a:bodyPr/>
            <a:lstStyle/>
            <a:p>
              <a:endParaRPr lang="en-US"/>
            </a:p>
          </p:txBody>
        </p:sp>
      </p:grpSp>
      <p:sp>
        <p:nvSpPr>
          <p:cNvPr id="9" name="TextBox 9"/>
          <p:cNvSpPr txBox="1"/>
          <p:nvPr/>
        </p:nvSpPr>
        <p:spPr>
          <a:xfrm>
            <a:off x="3364654" y="7946911"/>
            <a:ext cx="11558688" cy="2207260"/>
          </a:xfrm>
          <a:prstGeom prst="rect">
            <a:avLst/>
          </a:prstGeom>
        </p:spPr>
        <p:txBody>
          <a:bodyPr lIns="0" tIns="0" rIns="0" bIns="0" rtlCol="0" anchor="t">
            <a:spAutoFit/>
          </a:bodyPr>
          <a:lstStyle/>
          <a:p>
            <a:pPr>
              <a:lnSpc>
                <a:spcPts val="2239"/>
              </a:lnSpc>
              <a:spcBef>
                <a:spcPct val="0"/>
              </a:spcBef>
            </a:pPr>
            <a:r>
              <a:rPr lang="en-US" sz="1599" dirty="0">
                <a:solidFill>
                  <a:srgbClr val="171616"/>
                </a:solidFill>
                <a:latin typeface="Inter"/>
              </a:rPr>
              <a:t>Traditional electricity distribution systems were relatively isolated and had a limited attack surface for cyber threats. These systems relied heavily on proprietary hardware and software, with minimal connectivity to external networks or the internet. The operational technology (OT) components, such as supervisory control and data acquisition (SCADA) systems and remote terminal units (RTUs), were typically air-gapped from corporate IT networks, reducing the potential entry points for cyber attacks. Additionally, the centralized generation and distribution model meant that the number of access points and interconnected devices was relatively small, further limiting the attack surface. While not immune to cyber threats, the inherent isolation and lack of interconnectivity made it more challenging for adversaries to gain unauthorized access or disrupt operations remotely.</a:t>
            </a:r>
          </a:p>
        </p:txBody>
      </p:sp>
      <p:sp>
        <p:nvSpPr>
          <p:cNvPr id="10" name="TextBox 10"/>
          <p:cNvSpPr txBox="1"/>
          <p:nvPr/>
        </p:nvSpPr>
        <p:spPr>
          <a:xfrm>
            <a:off x="6361653" y="7315837"/>
            <a:ext cx="5564689" cy="339725"/>
          </a:xfrm>
          <a:prstGeom prst="rect">
            <a:avLst/>
          </a:prstGeom>
        </p:spPr>
        <p:txBody>
          <a:bodyPr lIns="0" tIns="0" rIns="0" bIns="0" rtlCol="0" anchor="t">
            <a:spAutoFit/>
          </a:bodyPr>
          <a:lstStyle/>
          <a:p>
            <a:pPr algn="ctr">
              <a:lnSpc>
                <a:spcPts val="2799"/>
              </a:lnSpc>
              <a:spcBef>
                <a:spcPct val="0"/>
              </a:spcBef>
            </a:pPr>
            <a:r>
              <a:rPr lang="en-US" sz="1999" dirty="0">
                <a:solidFill>
                  <a:srgbClr val="171616"/>
                </a:solidFill>
                <a:latin typeface="Inter Bold"/>
              </a:rPr>
              <a:t>Traditional Threat Model</a:t>
            </a:r>
          </a:p>
        </p:txBody>
      </p:sp>
      <p:sp>
        <p:nvSpPr>
          <p:cNvPr id="11" name="TextBox 11"/>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sp>
        <p:nvSpPr>
          <p:cNvPr id="12" name="TextBox 12"/>
          <p:cNvSpPr txBox="1"/>
          <p:nvPr/>
        </p:nvSpPr>
        <p:spPr>
          <a:xfrm>
            <a:off x="9525" y="806450"/>
            <a:ext cx="18288000" cy="679450"/>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Inter Bold"/>
              </a:rPr>
              <a:t>TRADITIONAL POWER THREAT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209754" y="2107313"/>
            <a:ext cx="15734134" cy="10348843"/>
          </a:xfrm>
          <a:custGeom>
            <a:avLst/>
            <a:gdLst/>
            <a:ahLst/>
            <a:cxnLst/>
            <a:rect l="l" t="t" r="r" b="b"/>
            <a:pathLst>
              <a:path w="15734134" h="10348843">
                <a:moveTo>
                  <a:pt x="0" y="0"/>
                </a:moveTo>
                <a:lnTo>
                  <a:pt x="15734133" y="0"/>
                </a:lnTo>
                <a:lnTo>
                  <a:pt x="15734133" y="10348843"/>
                </a:lnTo>
                <a:lnTo>
                  <a:pt x="0" y="10348843"/>
                </a:lnTo>
                <a:lnTo>
                  <a:pt x="0" y="0"/>
                </a:lnTo>
                <a:close/>
              </a:path>
            </a:pathLst>
          </a:custGeom>
          <a:blipFill>
            <a:blip r:embed="rId3"/>
            <a:stretch>
              <a:fillRect/>
            </a:stretch>
          </a:blipFill>
        </p:spPr>
        <p:txBody>
          <a:bodyPr/>
          <a:lstStyle/>
          <a:p>
            <a:endParaRPr lang="en-US"/>
          </a:p>
        </p:txBody>
      </p:sp>
      <p:sp>
        <p:nvSpPr>
          <p:cNvPr id="4" name="Freeform 4"/>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7898006" y="8232317"/>
            <a:ext cx="399519" cy="1025983"/>
            <a:chOff x="0" y="0"/>
            <a:chExt cx="1280047" cy="3287216"/>
          </a:xfrm>
        </p:grpSpPr>
        <p:sp>
          <p:nvSpPr>
            <p:cNvPr id="6" name="Freeform 6"/>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
        <p:nvSpPr>
          <p:cNvPr id="7" name="TextBox 7"/>
          <p:cNvSpPr txBox="1"/>
          <p:nvPr/>
        </p:nvSpPr>
        <p:spPr>
          <a:xfrm>
            <a:off x="7504666" y="8843872"/>
            <a:ext cx="3278669" cy="323227"/>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Inter Bold"/>
              </a:rPr>
              <a:t>MORE INFORMATION</a:t>
            </a:r>
          </a:p>
        </p:txBody>
      </p:sp>
      <p:grpSp>
        <p:nvGrpSpPr>
          <p:cNvPr id="8" name="Group 8"/>
          <p:cNvGrpSpPr/>
          <p:nvPr/>
        </p:nvGrpSpPr>
        <p:grpSpPr>
          <a:xfrm>
            <a:off x="3071751" y="6777832"/>
            <a:ext cx="12010140" cy="3509168"/>
            <a:chOff x="0" y="0"/>
            <a:chExt cx="4381331" cy="1280154"/>
          </a:xfrm>
        </p:grpSpPr>
        <p:sp>
          <p:nvSpPr>
            <p:cNvPr id="9" name="Freeform 9"/>
            <p:cNvSpPr/>
            <p:nvPr/>
          </p:nvSpPr>
          <p:spPr>
            <a:xfrm>
              <a:off x="0" y="0"/>
              <a:ext cx="4381331" cy="1280154"/>
            </a:xfrm>
            <a:custGeom>
              <a:avLst/>
              <a:gdLst/>
              <a:ahLst/>
              <a:cxnLst/>
              <a:rect l="l" t="t" r="r" b="b"/>
              <a:pathLst>
                <a:path w="4381331" h="1280154">
                  <a:moveTo>
                    <a:pt x="0" y="0"/>
                  </a:moveTo>
                  <a:lnTo>
                    <a:pt x="4381331" y="0"/>
                  </a:lnTo>
                  <a:lnTo>
                    <a:pt x="4381331" y="1280154"/>
                  </a:lnTo>
                  <a:lnTo>
                    <a:pt x="0" y="1280154"/>
                  </a:lnTo>
                  <a:close/>
                </a:path>
              </a:pathLst>
            </a:custGeom>
            <a:solidFill>
              <a:srgbClr val="B2B2B2"/>
            </a:solidFill>
          </p:spPr>
          <p:txBody>
            <a:bodyPr/>
            <a:lstStyle/>
            <a:p>
              <a:endParaRPr lang="en-US"/>
            </a:p>
          </p:txBody>
        </p:sp>
      </p:grpSp>
      <p:sp>
        <p:nvSpPr>
          <p:cNvPr id="10" name="TextBox 10"/>
          <p:cNvSpPr txBox="1"/>
          <p:nvPr/>
        </p:nvSpPr>
        <p:spPr>
          <a:xfrm>
            <a:off x="3358512" y="7414616"/>
            <a:ext cx="11331985" cy="2759710"/>
          </a:xfrm>
          <a:prstGeom prst="rect">
            <a:avLst/>
          </a:prstGeom>
        </p:spPr>
        <p:txBody>
          <a:bodyPr lIns="0" tIns="0" rIns="0" bIns="0" rtlCol="0" anchor="t">
            <a:spAutoFit/>
          </a:bodyPr>
          <a:lstStyle/>
          <a:p>
            <a:pPr>
              <a:lnSpc>
                <a:spcPts val="2239"/>
              </a:lnSpc>
              <a:spcBef>
                <a:spcPct val="0"/>
              </a:spcBef>
            </a:pPr>
            <a:r>
              <a:rPr lang="en-US" sz="1599" dirty="0">
                <a:solidFill>
                  <a:srgbClr val="171616"/>
                </a:solidFill>
                <a:latin typeface="Inter"/>
              </a:rPr>
              <a:t>The advent of smart grids and the integration of distributed energy resources (DERs) have significantly expanded the attack surface for cyber threats. Smart grids rely on a complex ecosystem of interconnected devices, communication networks, and control systems, introducing numerous potential entry points for adversaries. DERs, such as solar panels, wind turbines, and energy storage systems, are often connected to the grid through internet-enabled controllers and communication links, increasing the risk of remote exploitation. Furthermore, the supply chain for smart grid components, including hardware and software from various vendors, introduces additional vulnerabilities that could be exploited through compromised equipment or malicious code. The bidirectional flow of electricity and data in smart grids, coupled with the distributed nature of DERs, creates a more complex and dynamic environment, making it challenging to implement comprehensive security measures and monitor for potential threats across the entire system.</a:t>
            </a:r>
          </a:p>
        </p:txBody>
      </p:sp>
      <p:sp>
        <p:nvSpPr>
          <p:cNvPr id="11" name="TextBox 11"/>
          <p:cNvSpPr txBox="1"/>
          <p:nvPr/>
        </p:nvSpPr>
        <p:spPr>
          <a:xfrm>
            <a:off x="6242160" y="6942009"/>
            <a:ext cx="5564689" cy="33972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Inter Bold"/>
              </a:rPr>
              <a:t>Smart Grid &amp; DER Threat Model</a:t>
            </a:r>
          </a:p>
        </p:txBody>
      </p:sp>
      <p:sp>
        <p:nvSpPr>
          <p:cNvPr id="12" name="TextBox 12"/>
          <p:cNvSpPr txBox="1"/>
          <p:nvPr/>
        </p:nvSpPr>
        <p:spPr>
          <a:xfrm>
            <a:off x="9525" y="806450"/>
            <a:ext cx="18288000" cy="679450"/>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Inter Bold"/>
              </a:rPr>
              <a:t>SMART GRID THREAT MODEL</a:t>
            </a:r>
          </a:p>
        </p:txBody>
      </p:sp>
      <p:sp>
        <p:nvSpPr>
          <p:cNvPr id="13" name="TextBox 13"/>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60526" y="1087542"/>
            <a:ext cx="456205" cy="263769"/>
          </a:xfrm>
          <a:custGeom>
            <a:avLst/>
            <a:gdLst/>
            <a:ahLst/>
            <a:cxnLst/>
            <a:rect l="l" t="t" r="r" b="b"/>
            <a:pathLst>
              <a:path w="456205" h="263769">
                <a:moveTo>
                  <a:pt x="0" y="0"/>
                </a:moveTo>
                <a:lnTo>
                  <a:pt x="456205" y="0"/>
                </a:lnTo>
                <a:lnTo>
                  <a:pt x="456205"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333541" y="3626323"/>
            <a:ext cx="3679575" cy="367957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D2D"/>
            </a:solidFill>
            <a:ln w="161925" cap="sq">
              <a:solidFill>
                <a:srgbClr val="404040"/>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362"/>
                </a:lnSpc>
              </a:pPr>
              <a:endParaRPr/>
            </a:p>
          </p:txBody>
        </p:sp>
      </p:grpSp>
      <p:sp>
        <p:nvSpPr>
          <p:cNvPr id="7" name="AutoShape 7"/>
          <p:cNvSpPr/>
          <p:nvPr/>
        </p:nvSpPr>
        <p:spPr>
          <a:xfrm flipH="1">
            <a:off x="4937671" y="2783228"/>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8" name="AutoShape 8"/>
          <p:cNvSpPr/>
          <p:nvPr/>
        </p:nvSpPr>
        <p:spPr>
          <a:xfrm>
            <a:off x="4936918" y="3568175"/>
            <a:ext cx="2952742" cy="1941140"/>
          </a:xfrm>
          <a:prstGeom prst="line">
            <a:avLst/>
          </a:prstGeom>
          <a:ln w="57150" cap="flat">
            <a:solidFill>
              <a:srgbClr val="404040"/>
            </a:solidFill>
            <a:prstDash val="solid"/>
            <a:headEnd type="none" w="sm" len="sm"/>
            <a:tailEnd type="none" w="sm" len="sm"/>
          </a:ln>
        </p:spPr>
        <p:txBody>
          <a:bodyPr/>
          <a:lstStyle/>
          <a:p>
            <a:endParaRPr lang="en-US"/>
          </a:p>
        </p:txBody>
      </p:sp>
      <p:sp>
        <p:nvSpPr>
          <p:cNvPr id="9" name="AutoShape 9"/>
          <p:cNvSpPr/>
          <p:nvPr/>
        </p:nvSpPr>
        <p:spPr>
          <a:xfrm flipH="1">
            <a:off x="5162156" y="8185554"/>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10" name="AutoShape 10"/>
          <p:cNvSpPr/>
          <p:nvPr/>
        </p:nvSpPr>
        <p:spPr>
          <a:xfrm flipV="1">
            <a:off x="5190731" y="7305898"/>
            <a:ext cx="3982597" cy="1577334"/>
          </a:xfrm>
          <a:prstGeom prst="line">
            <a:avLst/>
          </a:prstGeom>
          <a:ln w="57150" cap="flat">
            <a:solidFill>
              <a:srgbClr val="404040"/>
            </a:solidFill>
            <a:prstDash val="solid"/>
            <a:headEnd type="none" w="sm" len="sm"/>
            <a:tailEnd type="none" w="sm" len="sm"/>
          </a:ln>
        </p:spPr>
        <p:txBody>
          <a:bodyPr/>
          <a:lstStyle/>
          <a:p>
            <a:endParaRPr lang="en-US"/>
          </a:p>
        </p:txBody>
      </p:sp>
      <p:sp>
        <p:nvSpPr>
          <p:cNvPr id="11" name="AutoShape 11"/>
          <p:cNvSpPr/>
          <p:nvPr/>
        </p:nvSpPr>
        <p:spPr>
          <a:xfrm flipH="1">
            <a:off x="5723596" y="5450359"/>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12" name="AutoShape 12"/>
          <p:cNvSpPr/>
          <p:nvPr/>
        </p:nvSpPr>
        <p:spPr>
          <a:xfrm>
            <a:off x="5723596" y="6148037"/>
            <a:ext cx="2108914" cy="526044"/>
          </a:xfrm>
          <a:prstGeom prst="line">
            <a:avLst/>
          </a:prstGeom>
          <a:ln w="57150" cap="flat">
            <a:solidFill>
              <a:srgbClr val="404040"/>
            </a:solidFill>
            <a:prstDash val="solid"/>
            <a:headEnd type="none" w="sm" len="sm"/>
            <a:tailEnd type="none" w="sm" len="sm"/>
          </a:ln>
        </p:spPr>
        <p:txBody>
          <a:bodyPr/>
          <a:lstStyle/>
          <a:p>
            <a:endParaRPr lang="en-US"/>
          </a:p>
        </p:txBody>
      </p:sp>
      <p:sp>
        <p:nvSpPr>
          <p:cNvPr id="13" name="AutoShape 13"/>
          <p:cNvSpPr/>
          <p:nvPr/>
        </p:nvSpPr>
        <p:spPr>
          <a:xfrm>
            <a:off x="11578811" y="2587156"/>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14" name="AutoShape 14"/>
          <p:cNvSpPr/>
          <p:nvPr/>
        </p:nvSpPr>
        <p:spPr>
          <a:xfrm>
            <a:off x="12546814" y="7727536"/>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15" name="AutoShape 15"/>
          <p:cNvSpPr/>
          <p:nvPr/>
        </p:nvSpPr>
        <p:spPr>
          <a:xfrm>
            <a:off x="13165336" y="5272618"/>
            <a:ext cx="0" cy="1395357"/>
          </a:xfrm>
          <a:prstGeom prst="line">
            <a:avLst/>
          </a:prstGeom>
          <a:ln w="57150" cap="flat">
            <a:solidFill>
              <a:srgbClr val="404040"/>
            </a:solidFill>
            <a:prstDash val="solid"/>
            <a:headEnd type="none" w="sm" len="sm"/>
            <a:tailEnd type="none" w="sm" len="sm"/>
          </a:ln>
        </p:spPr>
        <p:txBody>
          <a:bodyPr/>
          <a:lstStyle/>
          <a:p>
            <a:endParaRPr lang="en-US"/>
          </a:p>
        </p:txBody>
      </p:sp>
      <p:sp>
        <p:nvSpPr>
          <p:cNvPr id="16" name="AutoShape 16"/>
          <p:cNvSpPr/>
          <p:nvPr/>
        </p:nvSpPr>
        <p:spPr>
          <a:xfrm flipH="1">
            <a:off x="9173328" y="3308200"/>
            <a:ext cx="2405483" cy="318123"/>
          </a:xfrm>
          <a:prstGeom prst="line">
            <a:avLst/>
          </a:prstGeom>
          <a:ln w="57150" cap="flat">
            <a:solidFill>
              <a:srgbClr val="404040"/>
            </a:solidFill>
            <a:prstDash val="solid"/>
            <a:headEnd type="none" w="sm" len="sm"/>
            <a:tailEnd type="none" w="sm" len="sm"/>
          </a:ln>
        </p:spPr>
        <p:txBody>
          <a:bodyPr/>
          <a:lstStyle/>
          <a:p>
            <a:endParaRPr lang="en-US"/>
          </a:p>
        </p:txBody>
      </p:sp>
      <p:sp>
        <p:nvSpPr>
          <p:cNvPr id="17" name="AutoShape 17"/>
          <p:cNvSpPr/>
          <p:nvPr/>
        </p:nvSpPr>
        <p:spPr>
          <a:xfrm flipH="1" flipV="1">
            <a:off x="10291905" y="6874291"/>
            <a:ext cx="2254908" cy="1550924"/>
          </a:xfrm>
          <a:prstGeom prst="line">
            <a:avLst/>
          </a:prstGeom>
          <a:ln w="57150" cap="flat">
            <a:solidFill>
              <a:srgbClr val="404040"/>
            </a:solidFill>
            <a:prstDash val="solid"/>
            <a:headEnd type="none" w="sm" len="sm"/>
            <a:tailEnd type="none" w="sm" len="sm"/>
          </a:ln>
        </p:spPr>
        <p:txBody>
          <a:bodyPr/>
          <a:lstStyle/>
          <a:p>
            <a:endParaRPr lang="en-US"/>
          </a:p>
        </p:txBody>
      </p:sp>
      <p:sp>
        <p:nvSpPr>
          <p:cNvPr id="18" name="AutoShape 18"/>
          <p:cNvSpPr/>
          <p:nvPr/>
        </p:nvSpPr>
        <p:spPr>
          <a:xfrm flipH="1" flipV="1">
            <a:off x="10595073" y="5272618"/>
            <a:ext cx="2541688" cy="748446"/>
          </a:xfrm>
          <a:prstGeom prst="line">
            <a:avLst/>
          </a:prstGeom>
          <a:ln w="57150" cap="flat">
            <a:solidFill>
              <a:srgbClr val="404040"/>
            </a:solidFill>
            <a:prstDash val="solid"/>
            <a:headEnd type="none" w="sm" len="sm"/>
            <a:tailEnd type="none" w="sm" len="sm"/>
          </a:ln>
        </p:spPr>
        <p:txBody>
          <a:bodyPr/>
          <a:lstStyle/>
          <a:p>
            <a:endParaRPr lang="en-US"/>
          </a:p>
        </p:txBody>
      </p:sp>
      <p:sp>
        <p:nvSpPr>
          <p:cNvPr id="19" name="TextBox 19"/>
          <p:cNvSpPr txBox="1"/>
          <p:nvPr/>
        </p:nvSpPr>
        <p:spPr>
          <a:xfrm>
            <a:off x="1058028" y="2108628"/>
            <a:ext cx="3908218" cy="38925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Ukraine Power Grid 2019</a:t>
            </a:r>
          </a:p>
        </p:txBody>
      </p:sp>
      <p:sp>
        <p:nvSpPr>
          <p:cNvPr id="20" name="TextBox 20"/>
          <p:cNvSpPr txBox="1"/>
          <p:nvPr/>
        </p:nvSpPr>
        <p:spPr>
          <a:xfrm>
            <a:off x="1028700" y="2583608"/>
            <a:ext cx="3908218" cy="1931035"/>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A coordinated cyber attack caused blackouts affecting around 230,000 people in Ukraine. Russian hackers used malware like BlackEnergy to gain access to industrial control systems of power distribution companies and remotely switch off substations.</a:t>
            </a:r>
          </a:p>
        </p:txBody>
      </p:sp>
      <p:sp>
        <p:nvSpPr>
          <p:cNvPr id="21" name="TextBox 21"/>
          <p:cNvSpPr txBox="1"/>
          <p:nvPr/>
        </p:nvSpPr>
        <p:spPr>
          <a:xfrm>
            <a:off x="7650766" y="4709215"/>
            <a:ext cx="3045124" cy="1590675"/>
          </a:xfrm>
          <a:prstGeom prst="rect">
            <a:avLst/>
          </a:prstGeom>
        </p:spPr>
        <p:txBody>
          <a:bodyPr lIns="0" tIns="0" rIns="0" bIns="0" rtlCol="0" anchor="t">
            <a:spAutoFit/>
          </a:bodyPr>
          <a:lstStyle/>
          <a:p>
            <a:pPr algn="ctr">
              <a:lnSpc>
                <a:spcPts val="4200"/>
              </a:lnSpc>
              <a:spcBef>
                <a:spcPct val="0"/>
              </a:spcBef>
            </a:pPr>
            <a:r>
              <a:rPr lang="en-US" sz="3000">
                <a:solidFill>
                  <a:srgbClr val="6B6B6B"/>
                </a:solidFill>
                <a:latin typeface="Inter Bold"/>
              </a:rPr>
              <a:t>CYBER ATTACKS ON POWER</a:t>
            </a:r>
          </a:p>
        </p:txBody>
      </p:sp>
      <p:sp>
        <p:nvSpPr>
          <p:cNvPr id="22" name="TextBox 22"/>
          <p:cNvSpPr txBox="1"/>
          <p:nvPr/>
        </p:nvSpPr>
        <p:spPr>
          <a:xfrm>
            <a:off x="1058028" y="9010681"/>
            <a:ext cx="3908218" cy="1102360"/>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The Copel and Electrobas utilities in Brazil were hit by ransomware attacks, disrupting operations and billing systems.</a:t>
            </a:r>
          </a:p>
        </p:txBody>
      </p:sp>
      <p:sp>
        <p:nvSpPr>
          <p:cNvPr id="23" name="TextBox 23"/>
          <p:cNvSpPr txBox="1"/>
          <p:nvPr/>
        </p:nvSpPr>
        <p:spPr>
          <a:xfrm>
            <a:off x="1058028" y="8064777"/>
            <a:ext cx="3908218" cy="78930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Ransomware Attacks on Brazilian Utilities (2021)</a:t>
            </a:r>
          </a:p>
        </p:txBody>
      </p:sp>
      <p:sp>
        <p:nvSpPr>
          <p:cNvPr id="24" name="TextBox 24"/>
          <p:cNvSpPr txBox="1"/>
          <p:nvPr/>
        </p:nvSpPr>
        <p:spPr>
          <a:xfrm>
            <a:off x="1058028" y="6203538"/>
            <a:ext cx="4469658" cy="1102360"/>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Hackers breached the network used by ENTSO-E for coordinating the European power grid, potentially enabling disruptions across multiple countries.</a:t>
            </a:r>
          </a:p>
        </p:txBody>
      </p:sp>
      <p:sp>
        <p:nvSpPr>
          <p:cNvPr id="25" name="TextBox 25"/>
          <p:cNvSpPr txBox="1"/>
          <p:nvPr/>
        </p:nvSpPr>
        <p:spPr>
          <a:xfrm>
            <a:off x="1058028" y="5329582"/>
            <a:ext cx="4469658" cy="78930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European Transmission System Operators (ENTSO-E) (2020)</a:t>
            </a:r>
          </a:p>
        </p:txBody>
      </p:sp>
      <p:sp>
        <p:nvSpPr>
          <p:cNvPr id="26" name="TextBox 26"/>
          <p:cNvSpPr txBox="1"/>
          <p:nvPr/>
        </p:nvSpPr>
        <p:spPr>
          <a:xfrm>
            <a:off x="11751939" y="3412283"/>
            <a:ext cx="5565264" cy="1102360"/>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A ransomware attack by DarkSide forced Colonial Pipeline to shut down its major fuel pipeline system, leading to widespread fuel shortages across the U.S. East Coast.</a:t>
            </a:r>
          </a:p>
        </p:txBody>
      </p:sp>
      <p:sp>
        <p:nvSpPr>
          <p:cNvPr id="27" name="TextBox 27"/>
          <p:cNvSpPr txBox="1"/>
          <p:nvPr/>
        </p:nvSpPr>
        <p:spPr>
          <a:xfrm>
            <a:off x="11702636" y="2364763"/>
            <a:ext cx="5861720" cy="78930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Colonial Pipeline Ransomware Attack (2021)</a:t>
            </a:r>
          </a:p>
        </p:txBody>
      </p:sp>
      <p:sp>
        <p:nvSpPr>
          <p:cNvPr id="28" name="TextBox 28"/>
          <p:cNvSpPr txBox="1"/>
          <p:nvPr/>
        </p:nvSpPr>
        <p:spPr>
          <a:xfrm>
            <a:off x="12718264" y="8499331"/>
            <a:ext cx="3908218" cy="1378585"/>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Over 20 energy companies in Denmark experienced cyberattacks that breached firewalls and accessed some industrial control systems, forcing temporary disconnections</a:t>
            </a:r>
          </a:p>
        </p:txBody>
      </p:sp>
      <p:sp>
        <p:nvSpPr>
          <p:cNvPr id="29" name="TextBox 29"/>
          <p:cNvSpPr txBox="1"/>
          <p:nvPr/>
        </p:nvSpPr>
        <p:spPr>
          <a:xfrm>
            <a:off x="12718264" y="7643351"/>
            <a:ext cx="4726267" cy="78930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Cyberattacks on Danish Energy Companies (2023)</a:t>
            </a:r>
          </a:p>
        </p:txBody>
      </p:sp>
      <p:sp>
        <p:nvSpPr>
          <p:cNvPr id="30" name="TextBox 30"/>
          <p:cNvSpPr txBox="1"/>
          <p:nvPr/>
        </p:nvSpPr>
        <p:spPr>
          <a:xfrm>
            <a:off x="13332032" y="5947465"/>
            <a:ext cx="3908218" cy="1102360"/>
          </a:xfrm>
          <a:prstGeom prst="rect">
            <a:avLst/>
          </a:prstGeom>
        </p:spPr>
        <p:txBody>
          <a:bodyPr lIns="0" tIns="0" rIns="0" bIns="0" rtlCol="0" anchor="t">
            <a:spAutoFit/>
          </a:bodyPr>
          <a:lstStyle/>
          <a:p>
            <a:pPr>
              <a:lnSpc>
                <a:spcPts val="2240"/>
              </a:lnSpc>
              <a:spcBef>
                <a:spcPct val="0"/>
              </a:spcBef>
            </a:pPr>
            <a:r>
              <a:rPr lang="en-US" sz="1600">
                <a:solidFill>
                  <a:srgbClr val="474747"/>
                </a:solidFill>
                <a:latin typeface="Inter Medium"/>
              </a:rPr>
              <a:t>A cyberattack hit a British water company supplying 1.6 million customers, though the full impact remains unclear.</a:t>
            </a:r>
          </a:p>
        </p:txBody>
      </p:sp>
      <p:sp>
        <p:nvSpPr>
          <p:cNvPr id="31" name="TextBox 31"/>
          <p:cNvSpPr txBox="1"/>
          <p:nvPr/>
        </p:nvSpPr>
        <p:spPr>
          <a:xfrm>
            <a:off x="13288408" y="4958742"/>
            <a:ext cx="3787522" cy="789305"/>
          </a:xfrm>
          <a:prstGeom prst="rect">
            <a:avLst/>
          </a:prstGeom>
        </p:spPr>
        <p:txBody>
          <a:bodyPr lIns="0" tIns="0" rIns="0" bIns="0" rtlCol="0" anchor="t">
            <a:spAutoFit/>
          </a:bodyPr>
          <a:lstStyle/>
          <a:p>
            <a:pPr>
              <a:lnSpc>
                <a:spcPts val="3220"/>
              </a:lnSpc>
              <a:spcBef>
                <a:spcPct val="0"/>
              </a:spcBef>
            </a:pPr>
            <a:r>
              <a:rPr lang="en-US" sz="2300">
                <a:solidFill>
                  <a:srgbClr val="2E2D2D"/>
                </a:solidFill>
                <a:latin typeface="Inter"/>
              </a:rPr>
              <a:t>Cyberattack on British Water Company (2022)</a:t>
            </a:r>
          </a:p>
        </p:txBody>
      </p:sp>
      <p:sp>
        <p:nvSpPr>
          <p:cNvPr id="32" name="TextBox 32"/>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sp>
        <p:nvSpPr>
          <p:cNvPr id="33" name="TextBox 33"/>
          <p:cNvSpPr txBox="1"/>
          <p:nvPr/>
        </p:nvSpPr>
        <p:spPr>
          <a:xfrm>
            <a:off x="0" y="687966"/>
            <a:ext cx="18288000"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Inter Bold"/>
              </a:rPr>
              <a:t>RECENT ACTUALS</a:t>
            </a:r>
          </a:p>
        </p:txBody>
      </p:sp>
      <p:grpSp>
        <p:nvGrpSpPr>
          <p:cNvPr id="34" name="Group 34"/>
          <p:cNvGrpSpPr/>
          <p:nvPr/>
        </p:nvGrpSpPr>
        <p:grpSpPr>
          <a:xfrm>
            <a:off x="17898006" y="8232317"/>
            <a:ext cx="399519" cy="1025983"/>
            <a:chOff x="0" y="0"/>
            <a:chExt cx="1280047" cy="3287216"/>
          </a:xfrm>
        </p:grpSpPr>
        <p:sp>
          <p:nvSpPr>
            <p:cNvPr id="35" name="Freeform 3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944" b="-12944"/>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72654" y="2969247"/>
            <a:ext cx="3690106" cy="2398897"/>
            <a:chOff x="0" y="0"/>
            <a:chExt cx="4920141" cy="3198530"/>
          </a:xfrm>
        </p:grpSpPr>
        <p:pic>
          <p:nvPicPr>
            <p:cNvPr id="5" name="Picture 5"/>
            <p:cNvPicPr>
              <a:picLocks noChangeAspect="1"/>
            </p:cNvPicPr>
            <p:nvPr/>
          </p:nvPicPr>
          <p:blipFill>
            <a:blip r:embed="rId5"/>
            <a:srcRect t="1212" b="1212"/>
            <a:stretch>
              <a:fillRect/>
            </a:stretch>
          </p:blipFill>
          <p:spPr>
            <a:xfrm>
              <a:off x="0" y="0"/>
              <a:ext cx="4920141" cy="3198530"/>
            </a:xfrm>
            <a:prstGeom prst="rect">
              <a:avLst/>
            </a:prstGeom>
          </p:spPr>
        </p:pic>
      </p:grpSp>
      <p:sp>
        <p:nvSpPr>
          <p:cNvPr id="6" name="TextBox 6"/>
          <p:cNvSpPr txBox="1"/>
          <p:nvPr/>
        </p:nvSpPr>
        <p:spPr>
          <a:xfrm>
            <a:off x="607986" y="1849742"/>
            <a:ext cx="9464668"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Inter Bold"/>
              </a:rPr>
              <a:t>KEY ACTOR: SANDWORM</a:t>
            </a:r>
          </a:p>
        </p:txBody>
      </p:sp>
      <p:sp>
        <p:nvSpPr>
          <p:cNvPr id="7" name="Freeform 7"/>
          <p:cNvSpPr/>
          <p:nvPr/>
        </p:nvSpPr>
        <p:spPr>
          <a:xfrm>
            <a:off x="10072654" y="1890469"/>
            <a:ext cx="3690106" cy="1019839"/>
          </a:xfrm>
          <a:custGeom>
            <a:avLst/>
            <a:gdLst/>
            <a:ahLst/>
            <a:cxnLst/>
            <a:rect l="l" t="t" r="r" b="b"/>
            <a:pathLst>
              <a:path w="3690106" h="1019839">
                <a:moveTo>
                  <a:pt x="0" y="0"/>
                </a:moveTo>
                <a:lnTo>
                  <a:pt x="3690106" y="0"/>
                </a:lnTo>
                <a:lnTo>
                  <a:pt x="3690106" y="1019839"/>
                </a:lnTo>
                <a:lnTo>
                  <a:pt x="0" y="1019839"/>
                </a:lnTo>
                <a:lnTo>
                  <a:pt x="0" y="0"/>
                </a:lnTo>
                <a:close/>
              </a:path>
            </a:pathLst>
          </a:custGeom>
          <a:blipFill>
            <a:blip r:embed="rId6"/>
            <a:stretch>
              <a:fillRect/>
            </a:stretch>
          </a:blipFill>
        </p:spPr>
        <p:txBody>
          <a:bodyPr/>
          <a:lstStyle/>
          <a:p>
            <a:endParaRPr lang="en-US"/>
          </a:p>
        </p:txBody>
      </p:sp>
      <p:sp>
        <p:nvSpPr>
          <p:cNvPr id="8" name="Freeform 8"/>
          <p:cNvSpPr/>
          <p:nvPr/>
        </p:nvSpPr>
        <p:spPr>
          <a:xfrm>
            <a:off x="14326565" y="1890469"/>
            <a:ext cx="3160837" cy="3477675"/>
          </a:xfrm>
          <a:custGeom>
            <a:avLst/>
            <a:gdLst/>
            <a:ahLst/>
            <a:cxnLst/>
            <a:rect l="l" t="t" r="r" b="b"/>
            <a:pathLst>
              <a:path w="3160837" h="3477675">
                <a:moveTo>
                  <a:pt x="0" y="0"/>
                </a:moveTo>
                <a:lnTo>
                  <a:pt x="3160837" y="0"/>
                </a:lnTo>
                <a:lnTo>
                  <a:pt x="3160837" y="3477675"/>
                </a:lnTo>
                <a:lnTo>
                  <a:pt x="0" y="3477675"/>
                </a:lnTo>
                <a:lnTo>
                  <a:pt x="0" y="0"/>
                </a:lnTo>
                <a:close/>
              </a:path>
            </a:pathLst>
          </a:custGeom>
          <a:blipFill>
            <a:blip r:embed="rId7"/>
            <a:stretch>
              <a:fillRect/>
            </a:stretch>
          </a:blipFill>
        </p:spPr>
        <p:txBody>
          <a:bodyPr/>
          <a:lstStyle/>
          <a:p>
            <a:endParaRPr lang="en-US"/>
          </a:p>
        </p:txBody>
      </p:sp>
      <p:sp>
        <p:nvSpPr>
          <p:cNvPr id="9" name="Freeform 9"/>
          <p:cNvSpPr/>
          <p:nvPr/>
        </p:nvSpPr>
        <p:spPr>
          <a:xfrm>
            <a:off x="10522879" y="5991324"/>
            <a:ext cx="6964523" cy="3758294"/>
          </a:xfrm>
          <a:custGeom>
            <a:avLst/>
            <a:gdLst/>
            <a:ahLst/>
            <a:cxnLst/>
            <a:rect l="l" t="t" r="r" b="b"/>
            <a:pathLst>
              <a:path w="6964523" h="3758294">
                <a:moveTo>
                  <a:pt x="0" y="0"/>
                </a:moveTo>
                <a:lnTo>
                  <a:pt x="6964523" y="0"/>
                </a:lnTo>
                <a:lnTo>
                  <a:pt x="6964523" y="3758294"/>
                </a:lnTo>
                <a:lnTo>
                  <a:pt x="0" y="3758294"/>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617842" y="3382237"/>
            <a:ext cx="8892837" cy="220726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Inter"/>
              </a:rPr>
              <a:t>Early on in the war, Russia employed a renewed version of the ICS-capable malware Industroyer, dubbed Industroyer2, to target a Ukrainian energy company. These destructive attacks were scheduled for the 08/04/22, and were reported to have been planned for at least two weeks prior. Notably, the malware’s close association to Industroyer, exploited by Sandworm in the Ukrainian 2016 attacks, demonstrates how threat actors can develop existing capabilities to new environments and objectives. As such, remaining astute to pre-existing malware exploited to target OT environments in the sector should form a key part of organisational defence measures.</a:t>
            </a:r>
          </a:p>
        </p:txBody>
      </p:sp>
      <p:sp>
        <p:nvSpPr>
          <p:cNvPr id="11" name="TextBox 11"/>
          <p:cNvSpPr txBox="1"/>
          <p:nvPr/>
        </p:nvSpPr>
        <p:spPr>
          <a:xfrm>
            <a:off x="607986" y="7458890"/>
            <a:ext cx="8892837" cy="220726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Inter"/>
              </a:rPr>
              <a:t>The rise in targeting OT systems in Ukraine in October 2022 led to power outages and missile strikes on vital infrastructure. Sandworm used LoTL techniques and CaddyWiper to focus on Energy infrastructure. Initial access was through the IT network, enabling breach of the OT environment. The attack resulted in an unscheduled power outage and disruptions. Russia's capabilities in targeting OT systems were highlighted, emphasizing disruption of critical infrastructure. There is a global threat to critical infrastructure, and organizations are advised to follow recommendations in the Mandiant report.</a:t>
            </a:r>
          </a:p>
          <a:p>
            <a:pPr>
              <a:lnSpc>
                <a:spcPts val="2239"/>
              </a:lnSpc>
              <a:spcBef>
                <a:spcPct val="0"/>
              </a:spcBef>
            </a:pPr>
            <a:endParaRPr lang="en-US" sz="1599">
              <a:solidFill>
                <a:srgbClr val="171616"/>
              </a:solidFill>
              <a:latin typeface="Inter"/>
            </a:endParaRPr>
          </a:p>
        </p:txBody>
      </p:sp>
      <p:sp>
        <p:nvSpPr>
          <p:cNvPr id="12" name="TextBox 12"/>
          <p:cNvSpPr txBox="1"/>
          <p:nvPr/>
        </p:nvSpPr>
        <p:spPr>
          <a:xfrm>
            <a:off x="617842" y="6554565"/>
            <a:ext cx="8892837" cy="692150"/>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Inter Bold"/>
              </a:rPr>
              <a:t>Sandworm: Ukrainian Power Outages using Living off the Land Techniques (LoTL)</a:t>
            </a:r>
          </a:p>
        </p:txBody>
      </p:sp>
      <p:sp>
        <p:nvSpPr>
          <p:cNvPr id="13" name="TextBox 13"/>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sp>
        <p:nvSpPr>
          <p:cNvPr id="14" name="TextBox 14"/>
          <p:cNvSpPr txBox="1"/>
          <p:nvPr/>
        </p:nvSpPr>
        <p:spPr>
          <a:xfrm>
            <a:off x="607986" y="2872208"/>
            <a:ext cx="6473078"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Inter Bold"/>
              </a:rPr>
              <a:t>Sandworm: Industroyer2 and CaddyWiper Attacks</a:t>
            </a:r>
          </a:p>
        </p:txBody>
      </p:sp>
      <p:sp>
        <p:nvSpPr>
          <p:cNvPr id="15" name="TextBox 15"/>
          <p:cNvSpPr txBox="1"/>
          <p:nvPr/>
        </p:nvSpPr>
        <p:spPr>
          <a:xfrm>
            <a:off x="10813432" y="5802411"/>
            <a:ext cx="6445868" cy="339725"/>
          </a:xfrm>
          <a:prstGeom prst="rect">
            <a:avLst/>
          </a:prstGeom>
        </p:spPr>
        <p:txBody>
          <a:bodyPr lIns="0" tIns="0" rIns="0" bIns="0" rtlCol="0" anchor="t">
            <a:spAutoFit/>
          </a:bodyPr>
          <a:lstStyle/>
          <a:p>
            <a:pPr algn="ctr">
              <a:lnSpc>
                <a:spcPts val="2799"/>
              </a:lnSpc>
              <a:spcBef>
                <a:spcPct val="0"/>
              </a:spcBef>
            </a:pPr>
            <a:r>
              <a:rPr lang="en-US" sz="1999">
                <a:solidFill>
                  <a:srgbClr val="171616"/>
                </a:solidFill>
                <a:latin typeface="Inter Bold"/>
              </a:rPr>
              <a:t>NCC SOC Incidents by Sector</a:t>
            </a:r>
          </a:p>
        </p:txBody>
      </p:sp>
      <p:grpSp>
        <p:nvGrpSpPr>
          <p:cNvPr id="16" name="Group 16"/>
          <p:cNvGrpSpPr/>
          <p:nvPr/>
        </p:nvGrpSpPr>
        <p:grpSpPr>
          <a:xfrm>
            <a:off x="17898006" y="8232317"/>
            <a:ext cx="399519" cy="1025983"/>
            <a:chOff x="0" y="0"/>
            <a:chExt cx="1280047" cy="3287216"/>
          </a:xfrm>
        </p:grpSpPr>
        <p:sp>
          <p:nvSpPr>
            <p:cNvPr id="17" name="Freeform 17"/>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grpSp>
        <p:nvGrpSpPr>
          <p:cNvPr id="6" name="Group 6"/>
          <p:cNvGrpSpPr/>
          <p:nvPr/>
        </p:nvGrpSpPr>
        <p:grpSpPr>
          <a:xfrm>
            <a:off x="1719290" y="2079625"/>
            <a:ext cx="3229946" cy="3021961"/>
            <a:chOff x="0" y="0"/>
            <a:chExt cx="4306595" cy="4029281"/>
          </a:xfrm>
        </p:grpSpPr>
        <p:pic>
          <p:nvPicPr>
            <p:cNvPr id="7" name="Picture 7"/>
            <p:cNvPicPr>
              <a:picLocks noChangeAspect="1"/>
            </p:cNvPicPr>
            <p:nvPr/>
          </p:nvPicPr>
          <p:blipFill>
            <a:blip r:embed="rId5"/>
            <a:srcRect t="5104" b="5104"/>
            <a:stretch>
              <a:fillRect/>
            </a:stretch>
          </p:blipFill>
          <p:spPr>
            <a:xfrm>
              <a:off x="0" y="0"/>
              <a:ext cx="4306595" cy="4029281"/>
            </a:xfrm>
            <a:prstGeom prst="rect">
              <a:avLst/>
            </a:prstGeom>
          </p:spPr>
        </p:pic>
      </p:grpSp>
      <p:grpSp>
        <p:nvGrpSpPr>
          <p:cNvPr id="8" name="Group 8"/>
          <p:cNvGrpSpPr/>
          <p:nvPr/>
        </p:nvGrpSpPr>
        <p:grpSpPr>
          <a:xfrm>
            <a:off x="5619853" y="2079625"/>
            <a:ext cx="3188838" cy="3125482"/>
            <a:chOff x="0" y="0"/>
            <a:chExt cx="4251784" cy="4167309"/>
          </a:xfrm>
        </p:grpSpPr>
        <p:pic>
          <p:nvPicPr>
            <p:cNvPr id="9" name="Picture 9"/>
            <p:cNvPicPr>
              <a:picLocks noChangeAspect="1"/>
            </p:cNvPicPr>
            <p:nvPr/>
          </p:nvPicPr>
          <p:blipFill>
            <a:blip r:embed="rId6"/>
            <a:srcRect t="993" b="993"/>
            <a:stretch>
              <a:fillRect/>
            </a:stretch>
          </p:blipFill>
          <p:spPr>
            <a:xfrm>
              <a:off x="0" y="0"/>
              <a:ext cx="4251784" cy="4167309"/>
            </a:xfrm>
            <a:prstGeom prst="rect">
              <a:avLst/>
            </a:prstGeom>
          </p:spPr>
        </p:pic>
      </p:grpSp>
      <p:grpSp>
        <p:nvGrpSpPr>
          <p:cNvPr id="10" name="Group 10"/>
          <p:cNvGrpSpPr/>
          <p:nvPr/>
        </p:nvGrpSpPr>
        <p:grpSpPr>
          <a:xfrm>
            <a:off x="9479309" y="2079625"/>
            <a:ext cx="3188838" cy="3125482"/>
            <a:chOff x="0" y="0"/>
            <a:chExt cx="4251784" cy="4167309"/>
          </a:xfrm>
        </p:grpSpPr>
        <p:pic>
          <p:nvPicPr>
            <p:cNvPr id="11" name="Picture 11"/>
            <p:cNvPicPr>
              <a:picLocks noChangeAspect="1"/>
            </p:cNvPicPr>
            <p:nvPr/>
          </p:nvPicPr>
          <p:blipFill>
            <a:blip r:embed="rId7"/>
            <a:srcRect t="993" b="993"/>
            <a:stretch>
              <a:fillRect/>
            </a:stretch>
          </p:blipFill>
          <p:spPr>
            <a:xfrm>
              <a:off x="0" y="0"/>
              <a:ext cx="4251784" cy="4167309"/>
            </a:xfrm>
            <a:prstGeom prst="rect">
              <a:avLst/>
            </a:prstGeom>
          </p:spPr>
        </p:pic>
      </p:grpSp>
      <p:grpSp>
        <p:nvGrpSpPr>
          <p:cNvPr id="12" name="Group 12"/>
          <p:cNvGrpSpPr/>
          <p:nvPr/>
        </p:nvGrpSpPr>
        <p:grpSpPr>
          <a:xfrm>
            <a:off x="13338764" y="2079625"/>
            <a:ext cx="3188838" cy="3125482"/>
            <a:chOff x="0" y="0"/>
            <a:chExt cx="4251784" cy="4167309"/>
          </a:xfrm>
        </p:grpSpPr>
        <p:pic>
          <p:nvPicPr>
            <p:cNvPr id="13" name="Picture 13"/>
            <p:cNvPicPr>
              <a:picLocks noChangeAspect="1"/>
            </p:cNvPicPr>
            <p:nvPr/>
          </p:nvPicPr>
          <p:blipFill>
            <a:blip r:embed="rId8"/>
            <a:srcRect t="2049" b="2049"/>
            <a:stretch>
              <a:fillRect/>
            </a:stretch>
          </p:blipFill>
          <p:spPr>
            <a:xfrm>
              <a:off x="0" y="0"/>
              <a:ext cx="4251784" cy="4167309"/>
            </a:xfrm>
            <a:prstGeom prst="rect">
              <a:avLst/>
            </a:prstGeom>
          </p:spPr>
        </p:pic>
      </p:grpSp>
      <p:sp>
        <p:nvSpPr>
          <p:cNvPr id="14" name="TextBox 14"/>
          <p:cNvSpPr txBox="1"/>
          <p:nvPr/>
        </p:nvSpPr>
        <p:spPr>
          <a:xfrm>
            <a:off x="1760398" y="5605157"/>
            <a:ext cx="3188838" cy="405766"/>
          </a:xfrm>
          <a:prstGeom prst="rect">
            <a:avLst/>
          </a:prstGeom>
        </p:spPr>
        <p:txBody>
          <a:bodyPr lIns="0" tIns="0" rIns="0" bIns="0" rtlCol="0" anchor="t">
            <a:spAutoFit/>
          </a:bodyPr>
          <a:lstStyle/>
          <a:p>
            <a:pPr algn="ctr">
              <a:lnSpc>
                <a:spcPts val="3359"/>
              </a:lnSpc>
              <a:spcBef>
                <a:spcPct val="0"/>
              </a:spcBef>
            </a:pPr>
            <a:r>
              <a:rPr lang="en-US" sz="2399">
                <a:solidFill>
                  <a:srgbClr val="171616"/>
                </a:solidFill>
                <a:latin typeface="Inter Bold"/>
              </a:rPr>
              <a:t>NIST  IR 7628</a:t>
            </a:r>
          </a:p>
        </p:txBody>
      </p:sp>
      <p:sp>
        <p:nvSpPr>
          <p:cNvPr id="15" name="TextBox 15"/>
          <p:cNvSpPr txBox="1"/>
          <p:nvPr/>
        </p:nvSpPr>
        <p:spPr>
          <a:xfrm>
            <a:off x="5619853" y="5605157"/>
            <a:ext cx="3188838" cy="405766"/>
          </a:xfrm>
          <a:prstGeom prst="rect">
            <a:avLst/>
          </a:prstGeom>
        </p:spPr>
        <p:txBody>
          <a:bodyPr lIns="0" tIns="0" rIns="0" bIns="0" rtlCol="0" anchor="t">
            <a:spAutoFit/>
          </a:bodyPr>
          <a:lstStyle/>
          <a:p>
            <a:pPr algn="ctr">
              <a:lnSpc>
                <a:spcPts val="3359"/>
              </a:lnSpc>
              <a:spcBef>
                <a:spcPct val="0"/>
              </a:spcBef>
            </a:pPr>
            <a:r>
              <a:rPr lang="en-US" sz="2399">
                <a:solidFill>
                  <a:srgbClr val="171616"/>
                </a:solidFill>
                <a:latin typeface="Inter Bold"/>
              </a:rPr>
              <a:t>NERC CIP</a:t>
            </a:r>
          </a:p>
        </p:txBody>
      </p:sp>
      <p:sp>
        <p:nvSpPr>
          <p:cNvPr id="16" name="TextBox 16"/>
          <p:cNvSpPr txBox="1"/>
          <p:nvPr/>
        </p:nvSpPr>
        <p:spPr>
          <a:xfrm>
            <a:off x="9479309" y="5605157"/>
            <a:ext cx="3188838" cy="405766"/>
          </a:xfrm>
          <a:prstGeom prst="rect">
            <a:avLst/>
          </a:prstGeom>
        </p:spPr>
        <p:txBody>
          <a:bodyPr lIns="0" tIns="0" rIns="0" bIns="0" rtlCol="0" anchor="t">
            <a:spAutoFit/>
          </a:bodyPr>
          <a:lstStyle/>
          <a:p>
            <a:pPr algn="ctr">
              <a:lnSpc>
                <a:spcPts val="3359"/>
              </a:lnSpc>
              <a:spcBef>
                <a:spcPct val="0"/>
              </a:spcBef>
            </a:pPr>
            <a:r>
              <a:rPr lang="en-US" sz="2399">
                <a:solidFill>
                  <a:srgbClr val="171616"/>
                </a:solidFill>
                <a:latin typeface="Inter Bold"/>
              </a:rPr>
              <a:t>IEC62443</a:t>
            </a:r>
          </a:p>
        </p:txBody>
      </p:sp>
      <p:sp>
        <p:nvSpPr>
          <p:cNvPr id="17" name="TextBox 17"/>
          <p:cNvSpPr txBox="1"/>
          <p:nvPr/>
        </p:nvSpPr>
        <p:spPr>
          <a:xfrm>
            <a:off x="13338764" y="5605157"/>
            <a:ext cx="3188838" cy="824866"/>
          </a:xfrm>
          <a:prstGeom prst="rect">
            <a:avLst/>
          </a:prstGeom>
        </p:spPr>
        <p:txBody>
          <a:bodyPr lIns="0" tIns="0" rIns="0" bIns="0" rtlCol="0" anchor="t">
            <a:spAutoFit/>
          </a:bodyPr>
          <a:lstStyle/>
          <a:p>
            <a:pPr algn="ctr">
              <a:lnSpc>
                <a:spcPts val="3359"/>
              </a:lnSpc>
              <a:spcBef>
                <a:spcPct val="0"/>
              </a:spcBef>
            </a:pPr>
            <a:r>
              <a:rPr lang="en-US" sz="2399">
                <a:solidFill>
                  <a:srgbClr val="171616"/>
                </a:solidFill>
                <a:latin typeface="Inter Bold"/>
              </a:rPr>
              <a:t>Industry Threat Reports and Feeds</a:t>
            </a:r>
          </a:p>
        </p:txBody>
      </p:sp>
      <p:sp>
        <p:nvSpPr>
          <p:cNvPr id="18" name="TextBox 18"/>
          <p:cNvSpPr txBox="1"/>
          <p:nvPr/>
        </p:nvSpPr>
        <p:spPr>
          <a:xfrm>
            <a:off x="3797679" y="952500"/>
            <a:ext cx="10692641"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Inter Bold"/>
              </a:rPr>
              <a:t>GO FORWARD</a:t>
            </a:r>
          </a:p>
        </p:txBody>
      </p:sp>
      <p:sp>
        <p:nvSpPr>
          <p:cNvPr id="19" name="TextBox 19"/>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sp>
        <p:nvSpPr>
          <p:cNvPr id="20" name="TextBox 20"/>
          <p:cNvSpPr txBox="1"/>
          <p:nvPr/>
        </p:nvSpPr>
        <p:spPr>
          <a:xfrm>
            <a:off x="1695907" y="6195829"/>
            <a:ext cx="3229946" cy="2717165"/>
          </a:xfrm>
          <a:prstGeom prst="rect">
            <a:avLst/>
          </a:prstGeom>
        </p:spPr>
        <p:txBody>
          <a:bodyPr lIns="0" tIns="0" rIns="0" bIns="0" rtlCol="0" anchor="t">
            <a:spAutoFit/>
          </a:bodyPr>
          <a:lstStyle/>
          <a:p>
            <a:pPr>
              <a:lnSpc>
                <a:spcPts val="1959"/>
              </a:lnSpc>
              <a:spcBef>
                <a:spcPct val="0"/>
              </a:spcBef>
            </a:pPr>
            <a:r>
              <a:rPr lang="en-US" sz="1399">
                <a:solidFill>
                  <a:srgbClr val="171616"/>
                </a:solidFill>
                <a:latin typeface="Inter"/>
              </a:rPr>
              <a:t>This comprehensive framework developed by the National Institute of Standards and Technology (NIST) provides guidelines, standards, and best practices for ensuring the cybersecurity and interoperability of smart grid systems. It covers risk management, security requirements, and privacy considerations across various smart grid domains and interfaces</a:t>
            </a:r>
          </a:p>
        </p:txBody>
      </p:sp>
      <p:sp>
        <p:nvSpPr>
          <p:cNvPr id="21" name="TextBox 21"/>
          <p:cNvSpPr txBox="1"/>
          <p:nvPr/>
        </p:nvSpPr>
        <p:spPr>
          <a:xfrm>
            <a:off x="5604191" y="6195829"/>
            <a:ext cx="3229946" cy="2717165"/>
          </a:xfrm>
          <a:prstGeom prst="rect">
            <a:avLst/>
          </a:prstGeom>
        </p:spPr>
        <p:txBody>
          <a:bodyPr lIns="0" tIns="0" rIns="0" bIns="0" rtlCol="0" anchor="t">
            <a:spAutoFit/>
          </a:bodyPr>
          <a:lstStyle/>
          <a:p>
            <a:pPr>
              <a:lnSpc>
                <a:spcPts val="1959"/>
              </a:lnSpc>
              <a:spcBef>
                <a:spcPct val="0"/>
              </a:spcBef>
            </a:pPr>
            <a:r>
              <a:rPr lang="en-US" sz="1399">
                <a:solidFill>
                  <a:srgbClr val="171616"/>
                </a:solidFill>
                <a:latin typeface="Inter"/>
              </a:rPr>
              <a:t>The North American Electric Reliability Corporation (NERC) CIP standards are mandatory cybersecurity regulations for the bulk electric system in North America. These standards, approved by the Federal Energy Regulatory Commission (FERC), establish requirements for identifying and protecting critical cyber assets, personnel training, incident reporting, and recovery plan</a:t>
            </a:r>
          </a:p>
        </p:txBody>
      </p:sp>
      <p:sp>
        <p:nvSpPr>
          <p:cNvPr id="22" name="TextBox 22"/>
          <p:cNvSpPr txBox="1"/>
          <p:nvPr/>
        </p:nvSpPr>
        <p:spPr>
          <a:xfrm>
            <a:off x="9455926" y="6195829"/>
            <a:ext cx="3229946" cy="3707765"/>
          </a:xfrm>
          <a:prstGeom prst="rect">
            <a:avLst/>
          </a:prstGeom>
        </p:spPr>
        <p:txBody>
          <a:bodyPr lIns="0" tIns="0" rIns="0" bIns="0" rtlCol="0" anchor="t">
            <a:spAutoFit/>
          </a:bodyPr>
          <a:lstStyle/>
          <a:p>
            <a:pPr>
              <a:lnSpc>
                <a:spcPts val="1959"/>
              </a:lnSpc>
              <a:spcBef>
                <a:spcPct val="0"/>
              </a:spcBef>
            </a:pPr>
            <a:r>
              <a:rPr lang="en-US" sz="1399">
                <a:solidFill>
                  <a:srgbClr val="171616"/>
                </a:solidFill>
                <a:latin typeface="Inter"/>
              </a:rPr>
              <a:t>The IEC 62443 standards provide a comprehensive framework for managing cybersecurity risks in industrial automation and control systems (IACS) used in the electricity sector. They adopt a risk-based approach, defense-in-depth strategy, and lifecycle approach to enhance cybersecurity. The standards define vendor requirements, promote interoperability, and provide guidance on incident response. Aligning with IEC 62443 can help utilities demonstrate compliance and ensure operational continuity.</a:t>
            </a:r>
          </a:p>
        </p:txBody>
      </p:sp>
      <p:sp>
        <p:nvSpPr>
          <p:cNvPr id="23" name="TextBox 23"/>
          <p:cNvSpPr txBox="1"/>
          <p:nvPr/>
        </p:nvSpPr>
        <p:spPr>
          <a:xfrm>
            <a:off x="13338764" y="6528766"/>
            <a:ext cx="3229946" cy="3212465"/>
          </a:xfrm>
          <a:prstGeom prst="rect">
            <a:avLst/>
          </a:prstGeom>
        </p:spPr>
        <p:txBody>
          <a:bodyPr lIns="0" tIns="0" rIns="0" bIns="0" rtlCol="0" anchor="t">
            <a:spAutoFit/>
          </a:bodyPr>
          <a:lstStyle/>
          <a:p>
            <a:pPr>
              <a:lnSpc>
                <a:spcPts val="1959"/>
              </a:lnSpc>
            </a:pPr>
            <a:r>
              <a:rPr lang="en-US" sz="1399">
                <a:solidFill>
                  <a:srgbClr val="171616"/>
                </a:solidFill>
                <a:latin typeface="Inter"/>
              </a:rPr>
              <a:t>Public annual threat reports are invaluable to organizations, providing insights into evolving cyber threats and latest adversary techniques. This knowledge helps organizations strengthen their defenses and encourages collaboration and best practice sharing in cybersecurity. </a:t>
            </a:r>
          </a:p>
          <a:p>
            <a:pPr>
              <a:lnSpc>
                <a:spcPts val="1959"/>
              </a:lnSpc>
            </a:pPr>
            <a:endParaRPr lang="en-US" sz="1399">
              <a:solidFill>
                <a:srgbClr val="171616"/>
              </a:solidFill>
              <a:latin typeface="Inter"/>
            </a:endParaRPr>
          </a:p>
          <a:p>
            <a:pPr>
              <a:lnSpc>
                <a:spcPts val="1959"/>
              </a:lnSpc>
              <a:spcBef>
                <a:spcPct val="0"/>
              </a:spcBef>
            </a:pPr>
            <a:r>
              <a:rPr lang="en-US" sz="1399">
                <a:solidFill>
                  <a:srgbClr val="171616"/>
                </a:solidFill>
                <a:latin typeface="Inter"/>
              </a:rPr>
              <a:t>Public streaming and monthly threat feeds provide information on current cyber threats, enhancing an organization's situational awareness.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7724775" cy="10287000"/>
            <a:chOff x="0" y="0"/>
            <a:chExt cx="10299700" cy="13716000"/>
          </a:xfrm>
        </p:grpSpPr>
        <p:pic>
          <p:nvPicPr>
            <p:cNvPr id="5" name="Picture 5"/>
            <p:cNvPicPr>
              <a:picLocks noChangeAspect="1"/>
            </p:cNvPicPr>
            <p:nvPr/>
          </p:nvPicPr>
          <p:blipFill>
            <a:blip r:embed="rId5"/>
            <a:srcRect t="61" b="61"/>
            <a:stretch>
              <a:fillRect/>
            </a:stretch>
          </p:blipFill>
          <p:spPr>
            <a:xfrm>
              <a:off x="0" y="0"/>
              <a:ext cx="10299700" cy="13716000"/>
            </a:xfrm>
            <a:prstGeom prst="rect">
              <a:avLst/>
            </a:prstGeom>
          </p:spPr>
        </p:pic>
      </p:grpSp>
      <p:grpSp>
        <p:nvGrpSpPr>
          <p:cNvPr id="6" name="Group 6"/>
          <p:cNvGrpSpPr/>
          <p:nvPr/>
        </p:nvGrpSpPr>
        <p:grpSpPr>
          <a:xfrm>
            <a:off x="14485159" y="5331897"/>
            <a:ext cx="3002243" cy="4603484"/>
            <a:chOff x="0" y="0"/>
            <a:chExt cx="790714" cy="1212440"/>
          </a:xfrm>
        </p:grpSpPr>
        <p:sp>
          <p:nvSpPr>
            <p:cNvPr id="7" name="Freeform 7"/>
            <p:cNvSpPr/>
            <p:nvPr/>
          </p:nvSpPr>
          <p:spPr>
            <a:xfrm>
              <a:off x="0" y="0"/>
              <a:ext cx="790714" cy="1212440"/>
            </a:xfrm>
            <a:custGeom>
              <a:avLst/>
              <a:gdLst/>
              <a:ahLst/>
              <a:cxnLst/>
              <a:rect l="l" t="t" r="r" b="b"/>
              <a:pathLst>
                <a:path w="790714" h="1212440">
                  <a:moveTo>
                    <a:pt x="0" y="0"/>
                  </a:moveTo>
                  <a:lnTo>
                    <a:pt x="790714" y="0"/>
                  </a:lnTo>
                  <a:lnTo>
                    <a:pt x="790714" y="1212440"/>
                  </a:lnTo>
                  <a:lnTo>
                    <a:pt x="0" y="1212440"/>
                  </a:lnTo>
                  <a:close/>
                </a:path>
              </a:pathLst>
            </a:custGeom>
            <a:solidFill>
              <a:srgbClr val="262626"/>
            </a:solidFill>
          </p:spPr>
          <p:txBody>
            <a:bodyPr/>
            <a:lstStyle/>
            <a:p>
              <a:endParaRPr lang="en-US"/>
            </a:p>
          </p:txBody>
        </p:sp>
        <p:sp>
          <p:nvSpPr>
            <p:cNvPr id="8" name="TextBox 8"/>
            <p:cNvSpPr txBox="1"/>
            <p:nvPr/>
          </p:nvSpPr>
          <p:spPr>
            <a:xfrm>
              <a:off x="0" y="-28575"/>
              <a:ext cx="790714" cy="1241015"/>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a:off x="14781229" y="5461734"/>
            <a:ext cx="2463931" cy="4343811"/>
          </a:xfrm>
          <a:custGeom>
            <a:avLst/>
            <a:gdLst/>
            <a:ahLst/>
            <a:cxnLst/>
            <a:rect l="l" t="t" r="r" b="b"/>
            <a:pathLst>
              <a:path w="2463931" h="4343811">
                <a:moveTo>
                  <a:pt x="0" y="0"/>
                </a:moveTo>
                <a:lnTo>
                  <a:pt x="2463931" y="0"/>
                </a:lnTo>
                <a:lnTo>
                  <a:pt x="2463931" y="4343811"/>
                </a:lnTo>
                <a:lnTo>
                  <a:pt x="0" y="4343811"/>
                </a:lnTo>
                <a:lnTo>
                  <a:pt x="0" y="0"/>
                </a:lnTo>
                <a:close/>
              </a:path>
            </a:pathLst>
          </a:custGeom>
          <a:blipFill>
            <a:blip r:embed="rId6"/>
            <a:stretch>
              <a:fillRect r="-25474" b="-10574"/>
            </a:stretch>
          </a:blipFill>
          <a:ln cap="sq">
            <a:noFill/>
            <a:prstDash val="solid"/>
            <a:miter/>
          </a:ln>
        </p:spPr>
        <p:txBody>
          <a:bodyPr/>
          <a:lstStyle/>
          <a:p>
            <a:endParaRPr lang="en-US"/>
          </a:p>
        </p:txBody>
      </p:sp>
      <p:sp>
        <p:nvSpPr>
          <p:cNvPr id="10" name="Freeform 10"/>
          <p:cNvSpPr/>
          <p:nvPr/>
        </p:nvSpPr>
        <p:spPr>
          <a:xfrm>
            <a:off x="13052932" y="2008001"/>
            <a:ext cx="5185605" cy="2785614"/>
          </a:xfrm>
          <a:custGeom>
            <a:avLst/>
            <a:gdLst/>
            <a:ahLst/>
            <a:cxnLst/>
            <a:rect l="l" t="t" r="r" b="b"/>
            <a:pathLst>
              <a:path w="5185605" h="2785614">
                <a:moveTo>
                  <a:pt x="0" y="0"/>
                </a:moveTo>
                <a:lnTo>
                  <a:pt x="5185605" y="0"/>
                </a:lnTo>
                <a:lnTo>
                  <a:pt x="5185605" y="2785614"/>
                </a:lnTo>
                <a:lnTo>
                  <a:pt x="0" y="27856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8011334" y="1893701"/>
            <a:ext cx="5041598" cy="2794000"/>
          </a:xfrm>
          <a:prstGeom prst="rect">
            <a:avLst/>
          </a:prstGeom>
        </p:spPr>
        <p:txBody>
          <a:bodyPr lIns="0" tIns="0" rIns="0" bIns="0" rtlCol="0" anchor="t">
            <a:spAutoFit/>
          </a:bodyPr>
          <a:lstStyle/>
          <a:p>
            <a:pPr>
              <a:lnSpc>
                <a:spcPts val="7699"/>
              </a:lnSpc>
            </a:pPr>
            <a:r>
              <a:rPr lang="en-US" sz="5499" dirty="0">
                <a:solidFill>
                  <a:srgbClr val="000000"/>
                </a:solidFill>
                <a:latin typeface="Inter Bold"/>
              </a:rPr>
              <a:t>NCC GROUP</a:t>
            </a:r>
          </a:p>
          <a:p>
            <a:pPr>
              <a:lnSpc>
                <a:spcPts val="3500"/>
              </a:lnSpc>
            </a:pPr>
            <a:r>
              <a:rPr lang="en-US" sz="2500" dirty="0">
                <a:solidFill>
                  <a:srgbClr val="000000"/>
                </a:solidFill>
                <a:latin typeface="Inter"/>
              </a:rPr>
              <a:t>OPERATIONAL TECHNOLOGY </a:t>
            </a:r>
          </a:p>
          <a:p>
            <a:pPr>
              <a:lnSpc>
                <a:spcPts val="3500"/>
              </a:lnSpc>
            </a:pPr>
            <a:r>
              <a:rPr lang="en-US" sz="2500" dirty="0">
                <a:solidFill>
                  <a:srgbClr val="000000"/>
                </a:solidFill>
                <a:latin typeface="Inter"/>
              </a:rPr>
              <a:t>CYBER ENGINEERING TEAM</a:t>
            </a:r>
          </a:p>
          <a:p>
            <a:pPr>
              <a:lnSpc>
                <a:spcPts val="7699"/>
              </a:lnSpc>
              <a:spcBef>
                <a:spcPct val="0"/>
              </a:spcBef>
            </a:pPr>
            <a:endParaRPr lang="en-US" sz="2500" dirty="0">
              <a:solidFill>
                <a:srgbClr val="000000"/>
              </a:solidFill>
              <a:latin typeface="Inter"/>
            </a:endParaRPr>
          </a:p>
        </p:txBody>
      </p:sp>
      <p:sp>
        <p:nvSpPr>
          <p:cNvPr id="12" name="TextBox 12"/>
          <p:cNvSpPr txBox="1"/>
          <p:nvPr/>
        </p:nvSpPr>
        <p:spPr>
          <a:xfrm>
            <a:off x="787867" y="8999855"/>
            <a:ext cx="1349143"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Open Sans"/>
              </a:rPr>
              <a:t>NCC Group</a:t>
            </a:r>
          </a:p>
        </p:txBody>
      </p:sp>
      <p:sp>
        <p:nvSpPr>
          <p:cNvPr id="13" name="TextBox 13"/>
          <p:cNvSpPr txBox="1"/>
          <p:nvPr/>
        </p:nvSpPr>
        <p:spPr>
          <a:xfrm>
            <a:off x="8011334" y="7067985"/>
            <a:ext cx="4727154" cy="3085845"/>
          </a:xfrm>
          <a:prstGeom prst="rect">
            <a:avLst/>
          </a:prstGeom>
        </p:spPr>
        <p:txBody>
          <a:bodyPr lIns="0" tIns="0" rIns="0" bIns="0" rtlCol="0" anchor="t">
            <a:spAutoFit/>
          </a:bodyPr>
          <a:lstStyle/>
          <a:p>
            <a:pPr>
              <a:lnSpc>
                <a:spcPts val="2170"/>
              </a:lnSpc>
            </a:pPr>
            <a:r>
              <a:rPr lang="en-US" sz="1550" dirty="0">
                <a:solidFill>
                  <a:srgbClr val="171616"/>
                </a:solidFill>
                <a:latin typeface="Open Sans Bold"/>
              </a:rPr>
              <a:t>Part of NCC Group</a:t>
            </a:r>
          </a:p>
          <a:p>
            <a:pPr>
              <a:lnSpc>
                <a:spcPts val="2239"/>
              </a:lnSpc>
            </a:pPr>
            <a:r>
              <a:rPr lang="en-US" sz="1600" dirty="0">
                <a:latin typeface="Open Sans" panose="020B0606030504020204" pitchFamily="34" charset="0"/>
                <a:ea typeface="Open Sans" panose="020B0606030504020204" pitchFamily="34" charset="0"/>
                <a:cs typeface="Open Sans" panose="020B0606030504020204" pitchFamily="34" charset="0"/>
              </a:rPr>
              <a:t> A global consulting firm with exclusive and best in class insight to operational technology threats.</a:t>
            </a:r>
            <a:endParaRPr lang="en-US" sz="1600" dirty="0">
              <a:solidFill>
                <a:srgbClr val="171616"/>
              </a:solidFill>
              <a:latin typeface="Open Sans" panose="020B0606030504020204" pitchFamily="34" charset="0"/>
              <a:ea typeface="Open Sans" panose="020B0606030504020204" pitchFamily="34" charset="0"/>
              <a:cs typeface="Open Sans" panose="020B0606030504020204" pitchFamily="34" charset="0"/>
            </a:endParaRPr>
          </a:p>
          <a:p>
            <a:pPr>
              <a:lnSpc>
                <a:spcPts val="2170"/>
              </a:lnSpc>
            </a:pPr>
            <a:endParaRPr lang="en-US" sz="1599" dirty="0">
              <a:solidFill>
                <a:srgbClr val="171616"/>
              </a:solidFill>
              <a:latin typeface="Open Sans"/>
            </a:endParaRPr>
          </a:p>
          <a:p>
            <a:pPr>
              <a:lnSpc>
                <a:spcPts val="2170"/>
              </a:lnSpc>
            </a:pPr>
            <a:r>
              <a:rPr lang="en-US" sz="1550" dirty="0">
                <a:solidFill>
                  <a:srgbClr val="171616"/>
                </a:solidFill>
                <a:latin typeface="Open Sans Bold"/>
              </a:rPr>
              <a:t>Core Services</a:t>
            </a:r>
          </a:p>
          <a:p>
            <a:pPr marL="345439" lvl="1" indent="-172720">
              <a:lnSpc>
                <a:spcPts val="2239"/>
              </a:lnSpc>
              <a:buFont typeface="Arial"/>
              <a:buChar char="•"/>
            </a:pPr>
            <a:r>
              <a:rPr lang="en-US" sz="1599" dirty="0">
                <a:solidFill>
                  <a:srgbClr val="171616"/>
                </a:solidFill>
                <a:latin typeface="Open Sans"/>
              </a:rPr>
              <a:t>Research </a:t>
            </a:r>
            <a:r>
              <a:rPr lang="en-US" sz="1599">
                <a:solidFill>
                  <a:srgbClr val="171616"/>
                </a:solidFill>
                <a:latin typeface="Open Sans"/>
              </a:rPr>
              <a:t>&amp; Infrastructure Threat </a:t>
            </a:r>
            <a:r>
              <a:rPr lang="en-US" sz="1599" dirty="0">
                <a:solidFill>
                  <a:srgbClr val="171616"/>
                </a:solidFill>
                <a:latin typeface="Open Sans"/>
              </a:rPr>
              <a:t>Intelligence</a:t>
            </a:r>
          </a:p>
          <a:p>
            <a:pPr marL="345439" lvl="1" indent="-172720">
              <a:lnSpc>
                <a:spcPts val="2239"/>
              </a:lnSpc>
              <a:buFont typeface="Arial"/>
              <a:buChar char="•"/>
            </a:pPr>
            <a:r>
              <a:rPr lang="en-US" sz="1599" dirty="0">
                <a:solidFill>
                  <a:srgbClr val="171616"/>
                </a:solidFill>
                <a:latin typeface="Open Sans"/>
              </a:rPr>
              <a:t>Consulting &amp; implementation</a:t>
            </a:r>
          </a:p>
          <a:p>
            <a:pPr marL="345439" lvl="1" indent="-172720">
              <a:lnSpc>
                <a:spcPts val="2239"/>
              </a:lnSpc>
              <a:buFont typeface="Arial"/>
              <a:buChar char="•"/>
            </a:pPr>
            <a:r>
              <a:rPr lang="en-US" sz="1599" dirty="0">
                <a:solidFill>
                  <a:srgbClr val="171616"/>
                </a:solidFill>
                <a:latin typeface="Open Sans"/>
              </a:rPr>
              <a:t>Global Managed Services</a:t>
            </a:r>
          </a:p>
          <a:p>
            <a:pPr marL="345439" lvl="1" indent="-172720">
              <a:lnSpc>
                <a:spcPts val="2239"/>
              </a:lnSpc>
              <a:buFont typeface="Arial"/>
              <a:buChar char="•"/>
            </a:pPr>
            <a:r>
              <a:rPr lang="en-US" sz="1599" dirty="0">
                <a:solidFill>
                  <a:srgbClr val="171616"/>
                </a:solidFill>
                <a:latin typeface="Open Sans"/>
              </a:rPr>
              <a:t>Facility M&amp;A Due Diligence</a:t>
            </a:r>
          </a:p>
          <a:p>
            <a:pPr marL="345439" lvl="1" indent="-172720">
              <a:lnSpc>
                <a:spcPts val="2239"/>
              </a:lnSpc>
              <a:buFont typeface="Arial"/>
              <a:buChar char="•"/>
            </a:pPr>
            <a:r>
              <a:rPr lang="en-US" sz="1599" dirty="0">
                <a:solidFill>
                  <a:srgbClr val="171616"/>
                </a:solidFill>
                <a:latin typeface="Open Sans"/>
              </a:rPr>
              <a:t>Product and Equipment Testing</a:t>
            </a:r>
          </a:p>
          <a:p>
            <a:pPr marL="345439" lvl="1" indent="-172720">
              <a:lnSpc>
                <a:spcPts val="2239"/>
              </a:lnSpc>
              <a:spcBef>
                <a:spcPct val="0"/>
              </a:spcBef>
              <a:buFont typeface="Arial"/>
              <a:buChar char="•"/>
            </a:pPr>
            <a:r>
              <a:rPr lang="en-US" sz="1599" dirty="0">
                <a:solidFill>
                  <a:srgbClr val="171616"/>
                </a:solidFill>
                <a:latin typeface="Open Sans"/>
              </a:rPr>
              <a:t>Technology &amp; Integration Partnerships</a:t>
            </a:r>
          </a:p>
        </p:txBody>
      </p:sp>
      <p:sp>
        <p:nvSpPr>
          <p:cNvPr id="14" name="TextBox 14"/>
          <p:cNvSpPr txBox="1"/>
          <p:nvPr/>
        </p:nvSpPr>
        <p:spPr>
          <a:xfrm>
            <a:off x="8011334" y="3977005"/>
            <a:ext cx="5849015" cy="828817"/>
          </a:xfrm>
          <a:prstGeom prst="rect">
            <a:avLst/>
          </a:prstGeom>
        </p:spPr>
        <p:txBody>
          <a:bodyPr lIns="0" tIns="0" rIns="0" bIns="0" rtlCol="0" anchor="t">
            <a:spAutoFit/>
          </a:bodyPr>
          <a:lstStyle/>
          <a:p>
            <a:pPr>
              <a:lnSpc>
                <a:spcPts val="2239"/>
              </a:lnSpc>
              <a:spcBef>
                <a:spcPct val="0"/>
              </a:spcBef>
            </a:pPr>
            <a:r>
              <a:rPr lang="en-US" sz="1599" dirty="0">
                <a:solidFill>
                  <a:srgbClr val="171616"/>
                </a:solidFill>
                <a:latin typeface="Open Sans"/>
              </a:rPr>
              <a:t>A dedicated engineer-based cybersecurity practice serving industrial facilities and technologies in the Americas, Europe-Middle East Africa, Netherlands &amp; Asia-Pacific.</a:t>
            </a:r>
          </a:p>
        </p:txBody>
      </p:sp>
      <p:sp>
        <p:nvSpPr>
          <p:cNvPr id="15" name="TextBox 15"/>
          <p:cNvSpPr txBox="1"/>
          <p:nvPr/>
        </p:nvSpPr>
        <p:spPr>
          <a:xfrm>
            <a:off x="8011334" y="5100120"/>
            <a:ext cx="4839743" cy="1663065"/>
          </a:xfrm>
          <a:prstGeom prst="rect">
            <a:avLst/>
          </a:prstGeom>
        </p:spPr>
        <p:txBody>
          <a:bodyPr lIns="0" tIns="0" rIns="0" bIns="0" rtlCol="0" anchor="t">
            <a:spAutoFit/>
          </a:bodyPr>
          <a:lstStyle/>
          <a:p>
            <a:pPr>
              <a:lnSpc>
                <a:spcPts val="2379"/>
              </a:lnSpc>
            </a:pPr>
            <a:r>
              <a:rPr lang="en-US" sz="1699" dirty="0">
                <a:solidFill>
                  <a:srgbClr val="171616"/>
                </a:solidFill>
                <a:latin typeface="Open Sans Bold"/>
              </a:rPr>
              <a:t>Our values</a:t>
            </a:r>
          </a:p>
          <a:p>
            <a:pPr marL="345439" lvl="1" indent="-172720">
              <a:lnSpc>
                <a:spcPts val="2239"/>
              </a:lnSpc>
              <a:buFont typeface="Arial"/>
              <a:buChar char="•"/>
            </a:pPr>
            <a:r>
              <a:rPr lang="en-US" sz="1599" dirty="0">
                <a:solidFill>
                  <a:srgbClr val="171616"/>
                </a:solidFill>
                <a:latin typeface="Open Sans"/>
              </a:rPr>
              <a:t>Safety is a way of Life</a:t>
            </a:r>
          </a:p>
          <a:p>
            <a:pPr marL="345439" lvl="1" indent="-172720">
              <a:lnSpc>
                <a:spcPts val="2239"/>
              </a:lnSpc>
              <a:buFont typeface="Arial"/>
              <a:buChar char="•"/>
            </a:pPr>
            <a:r>
              <a:rPr lang="en-US" sz="1599" dirty="0">
                <a:solidFill>
                  <a:srgbClr val="171616"/>
                </a:solidFill>
                <a:latin typeface="Open Sans"/>
              </a:rPr>
              <a:t>it starts with the customer</a:t>
            </a:r>
          </a:p>
          <a:p>
            <a:pPr marL="345439" lvl="1" indent="-172720">
              <a:lnSpc>
                <a:spcPts val="2239"/>
              </a:lnSpc>
              <a:buFont typeface="Arial"/>
              <a:buChar char="•"/>
            </a:pPr>
            <a:r>
              <a:rPr lang="en-US" sz="1599" dirty="0">
                <a:solidFill>
                  <a:srgbClr val="171616"/>
                </a:solidFill>
                <a:latin typeface="Open Sans"/>
              </a:rPr>
              <a:t>People make the difference</a:t>
            </a:r>
          </a:p>
          <a:p>
            <a:pPr marL="345439" lvl="1" indent="-172720">
              <a:lnSpc>
                <a:spcPts val="2239"/>
              </a:lnSpc>
              <a:buFont typeface="Arial"/>
              <a:buChar char="•"/>
            </a:pPr>
            <a:r>
              <a:rPr lang="en-US" sz="1599" dirty="0">
                <a:solidFill>
                  <a:srgbClr val="171616"/>
                </a:solidFill>
                <a:latin typeface="Open Sans"/>
              </a:rPr>
              <a:t>Fact based decisions</a:t>
            </a:r>
          </a:p>
          <a:p>
            <a:pPr marL="345439" lvl="1" indent="-172720">
              <a:lnSpc>
                <a:spcPts val="2239"/>
              </a:lnSpc>
              <a:buFont typeface="Arial"/>
              <a:buChar char="•"/>
            </a:pPr>
            <a:r>
              <a:rPr lang="en-US" sz="1599" dirty="0">
                <a:solidFill>
                  <a:srgbClr val="171616"/>
                </a:solidFill>
                <a:latin typeface="Open Sans"/>
              </a:rPr>
              <a:t>Right results, Right way</a:t>
            </a:r>
          </a:p>
        </p:txBody>
      </p:sp>
      <p:grpSp>
        <p:nvGrpSpPr>
          <p:cNvPr id="16" name="Group 16"/>
          <p:cNvGrpSpPr/>
          <p:nvPr/>
        </p:nvGrpSpPr>
        <p:grpSpPr>
          <a:xfrm>
            <a:off x="17898006" y="8232317"/>
            <a:ext cx="399519" cy="1025983"/>
            <a:chOff x="0" y="0"/>
            <a:chExt cx="1280047" cy="3287216"/>
          </a:xfrm>
        </p:grpSpPr>
        <p:sp>
          <p:nvSpPr>
            <p:cNvPr id="17" name="Freeform 17"/>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0" y="0"/>
            <a:ext cx="10474043" cy="11909320"/>
          </a:xfrm>
          <a:custGeom>
            <a:avLst/>
            <a:gdLst/>
            <a:ahLst/>
            <a:cxnLst/>
            <a:rect l="l" t="t" r="r" b="b"/>
            <a:pathLst>
              <a:path w="10474043" h="11909320">
                <a:moveTo>
                  <a:pt x="0" y="0"/>
                </a:moveTo>
                <a:lnTo>
                  <a:pt x="10474043" y="0"/>
                </a:lnTo>
                <a:lnTo>
                  <a:pt x="10474043" y="11909320"/>
                </a:lnTo>
                <a:lnTo>
                  <a:pt x="0" y="11909320"/>
                </a:lnTo>
                <a:lnTo>
                  <a:pt x="0" y="0"/>
                </a:lnTo>
                <a:close/>
              </a:path>
            </a:pathLst>
          </a:custGeom>
          <a:blipFill>
            <a:blip r:embed="rId3"/>
            <a:stretch>
              <a:fillRect l="-17750" t="-33252" r="-23768" b="-33252"/>
            </a:stretch>
          </a:blipFill>
        </p:spPr>
        <p:txBody>
          <a:bodyPr/>
          <a:lstStyle/>
          <a:p>
            <a:endParaRPr lang="en-US"/>
          </a:p>
        </p:txBody>
      </p:sp>
      <p:sp>
        <p:nvSpPr>
          <p:cNvPr id="4" name="Freeform 4"/>
          <p:cNvSpPr/>
          <p:nvPr/>
        </p:nvSpPr>
        <p:spPr>
          <a:xfrm>
            <a:off x="4156788" y="266700"/>
            <a:ext cx="3129366" cy="1096510"/>
          </a:xfrm>
          <a:custGeom>
            <a:avLst/>
            <a:gdLst/>
            <a:ahLst/>
            <a:cxnLst/>
            <a:rect l="l" t="t" r="r" b="b"/>
            <a:pathLst>
              <a:path w="3129366" h="1096510">
                <a:moveTo>
                  <a:pt x="0" y="0"/>
                </a:moveTo>
                <a:lnTo>
                  <a:pt x="3129366" y="0"/>
                </a:lnTo>
                <a:lnTo>
                  <a:pt x="3129366" y="1096510"/>
                </a:lnTo>
                <a:lnTo>
                  <a:pt x="0" y="109651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51891" y="1510280"/>
            <a:ext cx="9151159" cy="8009161"/>
          </a:xfrm>
          <a:prstGeom prst="rect">
            <a:avLst/>
          </a:prstGeom>
        </p:spPr>
        <p:txBody>
          <a:bodyPr lIns="0" tIns="0" rIns="0" bIns="0" rtlCol="0" anchor="t">
            <a:spAutoFit/>
          </a:bodyPr>
          <a:lstStyle/>
          <a:p>
            <a:pPr>
              <a:lnSpc>
                <a:spcPts val="4485"/>
              </a:lnSpc>
            </a:pPr>
            <a:r>
              <a:rPr lang="en-US" sz="3203">
                <a:solidFill>
                  <a:srgbClr val="EDECED"/>
                </a:solidFill>
                <a:latin typeface="Inter Bold"/>
              </a:rPr>
              <a:t>Community Defense Program</a:t>
            </a:r>
          </a:p>
          <a:p>
            <a:pPr>
              <a:lnSpc>
                <a:spcPts val="3225"/>
              </a:lnSpc>
            </a:pPr>
            <a:r>
              <a:rPr lang="en-US" sz="2303">
                <a:solidFill>
                  <a:srgbClr val="EDECED"/>
                </a:solidFill>
                <a:latin typeface="Inter Bold"/>
              </a:rPr>
              <a:t>For Electric Cooperatives</a:t>
            </a:r>
          </a:p>
          <a:p>
            <a:pPr>
              <a:lnSpc>
                <a:spcPts val="2665"/>
              </a:lnSpc>
            </a:pPr>
            <a:endParaRPr lang="en-US" sz="2303">
              <a:solidFill>
                <a:srgbClr val="EDECED"/>
              </a:solidFill>
              <a:latin typeface="Inter Bold"/>
            </a:endParaRPr>
          </a:p>
          <a:p>
            <a:pPr>
              <a:lnSpc>
                <a:spcPts val="2665"/>
              </a:lnSpc>
            </a:pPr>
            <a:r>
              <a:rPr lang="en-US" sz="1903">
                <a:solidFill>
                  <a:srgbClr val="EDECED"/>
                </a:solidFill>
                <a:latin typeface="Inter Bold"/>
              </a:rPr>
              <a:t>NCC Group and Dragos</a:t>
            </a:r>
            <a:r>
              <a:rPr lang="en-US" sz="1903">
                <a:solidFill>
                  <a:srgbClr val="EDECED"/>
                </a:solidFill>
                <a:latin typeface="Inter"/>
              </a:rPr>
              <a:t> have teamed up to help protect Critical Infrastructure by providing local industry leading asset, vulnerability and threat detection capabilities and incident response retainers services. Benefits include:</a:t>
            </a:r>
          </a:p>
          <a:p>
            <a:pPr>
              <a:lnSpc>
                <a:spcPts val="2945"/>
              </a:lnSpc>
            </a:pPr>
            <a:endParaRPr lang="en-US" sz="1903">
              <a:solidFill>
                <a:srgbClr val="EDECED"/>
              </a:solidFill>
              <a:latin typeface="Inter"/>
            </a:endParaRPr>
          </a:p>
          <a:p>
            <a:pPr>
              <a:lnSpc>
                <a:spcPts val="2665"/>
              </a:lnSpc>
            </a:pPr>
            <a:r>
              <a:rPr lang="en-US" sz="1903">
                <a:solidFill>
                  <a:srgbClr val="EDECED"/>
                </a:solidFill>
                <a:latin typeface="Inter Bold"/>
              </a:rPr>
              <a:t>Free Platform</a:t>
            </a:r>
          </a:p>
          <a:p>
            <a:pPr marL="411014" lvl="1" indent="-205507">
              <a:lnSpc>
                <a:spcPts val="2665"/>
              </a:lnSpc>
              <a:buFont typeface="Arial"/>
              <a:buChar char="•"/>
            </a:pPr>
            <a:r>
              <a:rPr lang="en-US" sz="1903">
                <a:solidFill>
                  <a:srgbClr val="EDECED"/>
                </a:solidFill>
                <a:latin typeface="Inter"/>
              </a:rPr>
              <a:t>Free Dragos Platform, including Sensors and SiteStore</a:t>
            </a:r>
          </a:p>
          <a:p>
            <a:pPr marL="411014" lvl="1" indent="-205507">
              <a:lnSpc>
                <a:spcPts val="2665"/>
              </a:lnSpc>
              <a:buFont typeface="Arial"/>
              <a:buChar char="•"/>
            </a:pPr>
            <a:r>
              <a:rPr lang="en-US" sz="1903">
                <a:solidFill>
                  <a:srgbClr val="EDECED"/>
                </a:solidFill>
                <a:latin typeface="Inter"/>
              </a:rPr>
              <a:t>Neighborhood Keeper membership for collective defense</a:t>
            </a:r>
          </a:p>
          <a:p>
            <a:pPr marL="411014" lvl="1" indent="-205507">
              <a:lnSpc>
                <a:spcPts val="2665"/>
              </a:lnSpc>
              <a:buFont typeface="Arial"/>
              <a:buChar char="•"/>
            </a:pPr>
            <a:r>
              <a:rPr lang="en-US" sz="1903">
                <a:solidFill>
                  <a:srgbClr val="EDECED"/>
                </a:solidFill>
                <a:latin typeface="Inter"/>
              </a:rPr>
              <a:t>Threat Hunting services</a:t>
            </a:r>
          </a:p>
          <a:p>
            <a:pPr marL="411014" lvl="1" indent="-205507">
              <a:lnSpc>
                <a:spcPts val="2665"/>
              </a:lnSpc>
              <a:buFont typeface="Arial"/>
              <a:buChar char="•"/>
            </a:pPr>
            <a:r>
              <a:rPr lang="en-US" sz="1903">
                <a:solidFill>
                  <a:srgbClr val="EDECED"/>
                </a:solidFill>
                <a:latin typeface="Inter"/>
              </a:rPr>
              <a:t>Dragos OT-CERT membership</a:t>
            </a:r>
          </a:p>
          <a:p>
            <a:pPr marL="411014" lvl="1" indent="-205507">
              <a:lnSpc>
                <a:spcPts val="2665"/>
              </a:lnSpc>
              <a:buFont typeface="Arial"/>
              <a:buChar char="•"/>
            </a:pPr>
            <a:r>
              <a:rPr lang="en-US" sz="1903">
                <a:solidFill>
                  <a:srgbClr val="EDECED"/>
                </a:solidFill>
                <a:latin typeface="Inter"/>
              </a:rPr>
              <a:t>Dragos Academy access</a:t>
            </a:r>
          </a:p>
          <a:p>
            <a:pPr marL="411014" lvl="1" indent="-205507">
              <a:lnSpc>
                <a:spcPts val="2665"/>
              </a:lnSpc>
              <a:buFont typeface="Arial"/>
              <a:buChar char="•"/>
            </a:pPr>
            <a:r>
              <a:rPr lang="en-US" sz="1903">
                <a:solidFill>
                  <a:srgbClr val="EDECED"/>
                </a:solidFill>
                <a:latin typeface="Inter"/>
              </a:rPr>
              <a:t>Software and Knowledge</a:t>
            </a:r>
          </a:p>
          <a:p>
            <a:pPr marL="411014" lvl="1" indent="-205507">
              <a:lnSpc>
                <a:spcPts val="2665"/>
              </a:lnSpc>
              <a:buFont typeface="Arial"/>
              <a:buChar char="•"/>
            </a:pPr>
            <a:r>
              <a:rPr lang="en-US" sz="1903">
                <a:solidFill>
                  <a:srgbClr val="EDECED"/>
                </a:solidFill>
                <a:latin typeface="Inter"/>
              </a:rPr>
              <a:t>Pack update</a:t>
            </a:r>
          </a:p>
          <a:p>
            <a:pPr>
              <a:lnSpc>
                <a:spcPts val="2665"/>
              </a:lnSpc>
            </a:pPr>
            <a:endParaRPr lang="en-US" sz="1903">
              <a:solidFill>
                <a:srgbClr val="EDECED"/>
              </a:solidFill>
              <a:latin typeface="Inter"/>
            </a:endParaRPr>
          </a:p>
          <a:p>
            <a:pPr>
              <a:lnSpc>
                <a:spcPts val="2945"/>
              </a:lnSpc>
            </a:pPr>
            <a:r>
              <a:rPr lang="en-US" sz="2103">
                <a:solidFill>
                  <a:srgbClr val="EDECED"/>
                </a:solidFill>
                <a:latin typeface="Inter Bold"/>
              </a:rPr>
              <a:t>Local Cooperative Installation &amp; Use</a:t>
            </a:r>
          </a:p>
          <a:p>
            <a:pPr marL="411014" lvl="1" indent="-205507">
              <a:lnSpc>
                <a:spcPts val="2665"/>
              </a:lnSpc>
              <a:buFont typeface="Arial"/>
              <a:buChar char="•"/>
            </a:pPr>
            <a:r>
              <a:rPr lang="en-US" sz="1903">
                <a:solidFill>
                  <a:srgbClr val="EDECED"/>
                </a:solidFill>
                <a:latin typeface="Inter"/>
              </a:rPr>
              <a:t>Platform installation tuning and testing</a:t>
            </a:r>
          </a:p>
          <a:p>
            <a:pPr marL="411014" lvl="1" indent="-205507">
              <a:lnSpc>
                <a:spcPts val="2665"/>
              </a:lnSpc>
              <a:buFont typeface="Arial"/>
              <a:buChar char="•"/>
            </a:pPr>
            <a:r>
              <a:rPr lang="en-US" sz="1903">
                <a:solidFill>
                  <a:srgbClr val="EDECED"/>
                </a:solidFill>
                <a:latin typeface="Inter"/>
              </a:rPr>
              <a:t>Incident Response integration</a:t>
            </a:r>
          </a:p>
          <a:p>
            <a:pPr>
              <a:lnSpc>
                <a:spcPts val="2665"/>
              </a:lnSpc>
            </a:pPr>
            <a:endParaRPr lang="en-US" sz="1903">
              <a:solidFill>
                <a:srgbClr val="EDECED"/>
              </a:solidFill>
              <a:latin typeface="Inter"/>
            </a:endParaRPr>
          </a:p>
          <a:p>
            <a:pPr>
              <a:lnSpc>
                <a:spcPts val="2945"/>
              </a:lnSpc>
            </a:pPr>
            <a:r>
              <a:rPr lang="en-US" sz="2103">
                <a:solidFill>
                  <a:srgbClr val="EDECED"/>
                </a:solidFill>
                <a:latin typeface="Inter Bold"/>
              </a:rPr>
              <a:t>Incident Response </a:t>
            </a:r>
          </a:p>
          <a:p>
            <a:pPr marL="411014" lvl="1" indent="-205507">
              <a:lnSpc>
                <a:spcPts val="2665"/>
              </a:lnSpc>
              <a:spcBef>
                <a:spcPct val="0"/>
              </a:spcBef>
              <a:buFont typeface="Arial"/>
              <a:buChar char="•"/>
            </a:pPr>
            <a:r>
              <a:rPr lang="en-US" sz="1903">
                <a:solidFill>
                  <a:srgbClr val="EDECED"/>
                </a:solidFill>
                <a:latin typeface="Inter"/>
              </a:rPr>
              <a:t>Access to  NCC and Dragos IT &amp; OT Rapid Response Retainer Services</a:t>
            </a:r>
          </a:p>
          <a:p>
            <a:pPr>
              <a:lnSpc>
                <a:spcPts val="1965"/>
              </a:lnSpc>
              <a:spcBef>
                <a:spcPct val="0"/>
              </a:spcBef>
            </a:pPr>
            <a:endParaRPr lang="en-US" sz="1903">
              <a:solidFill>
                <a:srgbClr val="EDECED"/>
              </a:solidFill>
              <a:latin typeface="Inter"/>
            </a:endParaRPr>
          </a:p>
        </p:txBody>
      </p:sp>
      <p:sp>
        <p:nvSpPr>
          <p:cNvPr id="6" name="Freeform 6"/>
          <p:cNvSpPr/>
          <p:nvPr/>
        </p:nvSpPr>
        <p:spPr>
          <a:xfrm>
            <a:off x="851891" y="342900"/>
            <a:ext cx="2821195" cy="792802"/>
          </a:xfrm>
          <a:custGeom>
            <a:avLst/>
            <a:gdLst/>
            <a:ahLst/>
            <a:cxnLst/>
            <a:rect l="l" t="t" r="r" b="b"/>
            <a:pathLst>
              <a:path w="2821195" h="792802">
                <a:moveTo>
                  <a:pt x="0" y="0"/>
                </a:moveTo>
                <a:lnTo>
                  <a:pt x="2821196" y="0"/>
                </a:lnTo>
                <a:lnTo>
                  <a:pt x="2821196" y="792802"/>
                </a:lnTo>
                <a:lnTo>
                  <a:pt x="0" y="792802"/>
                </a:lnTo>
                <a:lnTo>
                  <a:pt x="0" y="0"/>
                </a:lnTo>
                <a:close/>
              </a:path>
            </a:pathLst>
          </a:custGeom>
          <a:blipFill>
            <a:blip r:embed="rId5"/>
            <a:stretch>
              <a:fillRect/>
            </a:stretch>
          </a:blipFill>
        </p:spPr>
        <p:txBody>
          <a:bodyPr/>
          <a:lstStyle/>
          <a:p>
            <a:endParaRPr lang="en-US"/>
          </a:p>
        </p:txBody>
      </p:sp>
      <p:sp>
        <p:nvSpPr>
          <p:cNvPr id="7" name="Freeform 7"/>
          <p:cNvSpPr/>
          <p:nvPr/>
        </p:nvSpPr>
        <p:spPr>
          <a:xfrm>
            <a:off x="11722050" y="381822"/>
            <a:ext cx="5718987" cy="4761678"/>
          </a:xfrm>
          <a:custGeom>
            <a:avLst/>
            <a:gdLst/>
            <a:ahLst/>
            <a:cxnLst/>
            <a:rect l="l" t="t" r="r" b="b"/>
            <a:pathLst>
              <a:path w="5718987" h="4761678">
                <a:moveTo>
                  <a:pt x="0" y="0"/>
                </a:moveTo>
                <a:lnTo>
                  <a:pt x="5718986" y="0"/>
                </a:lnTo>
                <a:lnTo>
                  <a:pt x="5718986" y="4761678"/>
                </a:lnTo>
                <a:lnTo>
                  <a:pt x="0" y="4761678"/>
                </a:lnTo>
                <a:lnTo>
                  <a:pt x="0" y="0"/>
                </a:lnTo>
                <a:close/>
              </a:path>
            </a:pathLst>
          </a:custGeom>
          <a:blipFill>
            <a:blip r:embed="rId6"/>
            <a:stretch>
              <a:fillRect/>
            </a:stretch>
          </a:blipFill>
        </p:spPr>
        <p:txBody>
          <a:bodyPr/>
          <a:lstStyle/>
          <a:p>
            <a:endParaRPr lang="en-US"/>
          </a:p>
        </p:txBody>
      </p:sp>
      <p:sp>
        <p:nvSpPr>
          <p:cNvPr id="8" name="Freeform 8"/>
          <p:cNvSpPr/>
          <p:nvPr/>
        </p:nvSpPr>
        <p:spPr>
          <a:xfrm>
            <a:off x="11722050" y="5304983"/>
            <a:ext cx="5718987" cy="4601622"/>
          </a:xfrm>
          <a:custGeom>
            <a:avLst/>
            <a:gdLst/>
            <a:ahLst/>
            <a:cxnLst/>
            <a:rect l="l" t="t" r="r" b="b"/>
            <a:pathLst>
              <a:path w="5718987" h="4601622">
                <a:moveTo>
                  <a:pt x="0" y="0"/>
                </a:moveTo>
                <a:lnTo>
                  <a:pt x="5718986" y="0"/>
                </a:lnTo>
                <a:lnTo>
                  <a:pt x="5718986" y="4601622"/>
                </a:lnTo>
                <a:lnTo>
                  <a:pt x="0" y="460162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grpSp>
        <p:nvGrpSpPr>
          <p:cNvPr id="6" name="Group 6"/>
          <p:cNvGrpSpPr/>
          <p:nvPr/>
        </p:nvGrpSpPr>
        <p:grpSpPr>
          <a:xfrm>
            <a:off x="2600012" y="6645552"/>
            <a:ext cx="14049712" cy="3641448"/>
            <a:chOff x="0" y="0"/>
            <a:chExt cx="18732949" cy="4855264"/>
          </a:xfrm>
        </p:grpSpPr>
        <p:pic>
          <p:nvPicPr>
            <p:cNvPr id="7" name="Picture 7"/>
            <p:cNvPicPr>
              <a:picLocks noChangeAspect="1"/>
            </p:cNvPicPr>
            <p:nvPr/>
          </p:nvPicPr>
          <p:blipFill>
            <a:blip r:embed="rId5"/>
            <a:srcRect t="33578" b="33578"/>
            <a:stretch>
              <a:fillRect/>
            </a:stretch>
          </p:blipFill>
          <p:spPr>
            <a:xfrm>
              <a:off x="0" y="0"/>
              <a:ext cx="18732949" cy="4855264"/>
            </a:xfrm>
            <a:prstGeom prst="rect">
              <a:avLst/>
            </a:prstGeom>
          </p:spPr>
        </p:pic>
      </p:grpSp>
      <p:sp>
        <p:nvSpPr>
          <p:cNvPr id="8" name="AutoShape 8"/>
          <p:cNvSpPr/>
          <p:nvPr/>
        </p:nvSpPr>
        <p:spPr>
          <a:xfrm>
            <a:off x="8320645" y="2811584"/>
            <a:ext cx="1646710" cy="0"/>
          </a:xfrm>
          <a:prstGeom prst="line">
            <a:avLst/>
          </a:prstGeom>
          <a:ln w="28575"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618050" y="9563100"/>
            <a:ext cx="1349143" cy="240665"/>
          </a:xfrm>
          <a:prstGeom prst="rect">
            <a:avLst/>
          </a:prstGeom>
        </p:spPr>
        <p:txBody>
          <a:bodyPr lIns="0" tIns="0" rIns="0" bIns="0" rtlCol="0" anchor="t">
            <a:spAutoFit/>
          </a:bodyPr>
          <a:lstStyle/>
          <a:p>
            <a:pPr>
              <a:lnSpc>
                <a:spcPts val="1960"/>
              </a:lnSpc>
              <a:spcBef>
                <a:spcPct val="0"/>
              </a:spcBef>
            </a:pPr>
            <a:r>
              <a:rPr lang="en-US" sz="1400" dirty="0">
                <a:solidFill>
                  <a:srgbClr val="171616"/>
                </a:solidFill>
                <a:latin typeface="Open Sans"/>
              </a:rPr>
              <a:t>NCC Group</a:t>
            </a:r>
          </a:p>
        </p:txBody>
      </p:sp>
      <p:sp>
        <p:nvSpPr>
          <p:cNvPr id="10" name="TextBox 10"/>
          <p:cNvSpPr txBox="1"/>
          <p:nvPr/>
        </p:nvSpPr>
        <p:spPr>
          <a:xfrm>
            <a:off x="1028700" y="1732064"/>
            <a:ext cx="16230600" cy="755015"/>
          </a:xfrm>
          <a:prstGeom prst="rect">
            <a:avLst/>
          </a:prstGeom>
        </p:spPr>
        <p:txBody>
          <a:bodyPr lIns="0" tIns="0" rIns="0" bIns="0" rtlCol="0" anchor="t">
            <a:spAutoFit/>
          </a:bodyPr>
          <a:lstStyle/>
          <a:p>
            <a:pPr algn="ctr">
              <a:lnSpc>
                <a:spcPts val="6160"/>
              </a:lnSpc>
              <a:spcBef>
                <a:spcPct val="0"/>
              </a:spcBef>
            </a:pPr>
            <a:r>
              <a:rPr lang="en-US" sz="4400">
                <a:solidFill>
                  <a:srgbClr val="000000"/>
                </a:solidFill>
                <a:latin typeface="Inter Bold"/>
              </a:rPr>
              <a:t>THANK YOU</a:t>
            </a:r>
          </a:p>
        </p:txBody>
      </p:sp>
      <p:sp>
        <p:nvSpPr>
          <p:cNvPr id="11" name="TextBox 11"/>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sp>
        <p:nvSpPr>
          <p:cNvPr id="12" name="TextBox 12"/>
          <p:cNvSpPr txBox="1"/>
          <p:nvPr/>
        </p:nvSpPr>
        <p:spPr>
          <a:xfrm>
            <a:off x="1395577" y="3762014"/>
            <a:ext cx="16091825" cy="946153"/>
          </a:xfrm>
          <a:prstGeom prst="rect">
            <a:avLst/>
          </a:prstGeom>
        </p:spPr>
        <p:txBody>
          <a:bodyPr lIns="0" tIns="0" rIns="0" bIns="0" rtlCol="0" anchor="t">
            <a:spAutoFit/>
          </a:bodyPr>
          <a:lstStyle/>
          <a:p>
            <a:pPr algn="ctr">
              <a:lnSpc>
                <a:spcPts val="7699"/>
              </a:lnSpc>
              <a:spcBef>
                <a:spcPct val="0"/>
              </a:spcBef>
            </a:pPr>
            <a:r>
              <a:rPr lang="en-US" sz="5499">
                <a:solidFill>
                  <a:srgbClr val="231F20"/>
                </a:solidFill>
                <a:latin typeface="Inter"/>
              </a:rPr>
              <a:t>Cybersecurity concerns for the Smart Grid</a:t>
            </a:r>
          </a:p>
        </p:txBody>
      </p:sp>
      <p:grpSp>
        <p:nvGrpSpPr>
          <p:cNvPr id="13" name="Group 13"/>
          <p:cNvGrpSpPr/>
          <p:nvPr/>
        </p:nvGrpSpPr>
        <p:grpSpPr>
          <a:xfrm>
            <a:off x="5574853" y="6645552"/>
            <a:ext cx="7733274" cy="3641448"/>
            <a:chOff x="0" y="0"/>
            <a:chExt cx="2821119" cy="1328410"/>
          </a:xfrm>
        </p:grpSpPr>
        <p:sp>
          <p:nvSpPr>
            <p:cNvPr id="14" name="Freeform 14"/>
            <p:cNvSpPr/>
            <p:nvPr/>
          </p:nvSpPr>
          <p:spPr>
            <a:xfrm>
              <a:off x="0" y="0"/>
              <a:ext cx="2821119" cy="1328410"/>
            </a:xfrm>
            <a:custGeom>
              <a:avLst/>
              <a:gdLst/>
              <a:ahLst/>
              <a:cxnLst/>
              <a:rect l="l" t="t" r="r" b="b"/>
              <a:pathLst>
                <a:path w="2821119" h="1328410">
                  <a:moveTo>
                    <a:pt x="0" y="0"/>
                  </a:moveTo>
                  <a:lnTo>
                    <a:pt x="2821119" y="0"/>
                  </a:lnTo>
                  <a:lnTo>
                    <a:pt x="2821119" y="1328410"/>
                  </a:lnTo>
                  <a:lnTo>
                    <a:pt x="0" y="1328410"/>
                  </a:lnTo>
                  <a:close/>
                </a:path>
              </a:pathLst>
            </a:custGeom>
            <a:solidFill>
              <a:srgbClr val="171616"/>
            </a:solidFill>
          </p:spPr>
          <p:txBody>
            <a:bodyPr/>
            <a:lstStyle/>
            <a:p>
              <a:endParaRPr lang="en-US"/>
            </a:p>
          </p:txBody>
        </p:sp>
      </p:grpSp>
      <p:sp>
        <p:nvSpPr>
          <p:cNvPr id="18" name="Freeform 18"/>
          <p:cNvSpPr/>
          <p:nvPr/>
        </p:nvSpPr>
        <p:spPr>
          <a:xfrm>
            <a:off x="13294201" y="6333767"/>
            <a:ext cx="5428219" cy="5238231"/>
          </a:xfrm>
          <a:custGeom>
            <a:avLst/>
            <a:gdLst/>
            <a:ahLst/>
            <a:cxnLst/>
            <a:rect l="l" t="t" r="r" b="b"/>
            <a:pathLst>
              <a:path w="5428219" h="5238231">
                <a:moveTo>
                  <a:pt x="0" y="0"/>
                </a:moveTo>
                <a:lnTo>
                  <a:pt x="5428219" y="0"/>
                </a:lnTo>
                <a:lnTo>
                  <a:pt x="5428219" y="5238231"/>
                </a:lnTo>
                <a:lnTo>
                  <a:pt x="0" y="5238231"/>
                </a:lnTo>
                <a:lnTo>
                  <a:pt x="0" y="0"/>
                </a:lnTo>
                <a:close/>
              </a:path>
            </a:pathLst>
          </a:custGeom>
          <a:blipFill>
            <a:blip r:embed="rId6"/>
            <a:stretch>
              <a:fillRect/>
            </a:stretch>
          </a:blipFill>
        </p:spPr>
        <p:txBody>
          <a:bodyPr/>
          <a:lstStyle/>
          <a:p>
            <a:endParaRPr lang="en-US"/>
          </a:p>
        </p:txBody>
      </p:sp>
      <p:sp>
        <p:nvSpPr>
          <p:cNvPr id="17" name="TextBox 11">
            <a:extLst>
              <a:ext uri="{FF2B5EF4-FFF2-40B4-BE49-F238E27FC236}">
                <a16:creationId xmlns:a16="http://schemas.microsoft.com/office/drawing/2014/main" id="{72FE1073-6BBD-7274-9B4D-D92988762677}"/>
              </a:ext>
            </a:extLst>
          </p:cNvPr>
          <p:cNvSpPr txBox="1"/>
          <p:nvPr/>
        </p:nvSpPr>
        <p:spPr>
          <a:xfrm>
            <a:off x="6353188" y="7411457"/>
            <a:ext cx="13271377" cy="2073581"/>
          </a:xfrm>
          <a:prstGeom prst="rect">
            <a:avLst/>
          </a:prstGeom>
        </p:spPr>
        <p:txBody>
          <a:bodyPr lIns="0" tIns="0" rIns="0" bIns="0" rtlCol="0" anchor="t">
            <a:spAutoFit/>
          </a:bodyPr>
          <a:lstStyle/>
          <a:p>
            <a:pPr>
              <a:lnSpc>
                <a:spcPts val="3359"/>
              </a:lnSpc>
            </a:pPr>
            <a:r>
              <a:rPr lang="en-US" sz="2400" dirty="0">
                <a:solidFill>
                  <a:srgbClr val="FFFFFF"/>
                </a:solidFill>
                <a:latin typeface="Open Sans"/>
              </a:rPr>
              <a:t>Jim Mckenney,  MBA, BSE, GPEN, GSNA, Lean </a:t>
            </a:r>
          </a:p>
          <a:p>
            <a:pPr>
              <a:lnSpc>
                <a:spcPts val="3080"/>
              </a:lnSpc>
            </a:pPr>
            <a:r>
              <a:rPr lang="en-US" sz="2200" dirty="0">
                <a:solidFill>
                  <a:srgbClr val="FFFFFF"/>
                </a:solidFill>
                <a:latin typeface="Open Sans"/>
              </a:rPr>
              <a:t>Practice Director, NCC Group</a:t>
            </a:r>
          </a:p>
          <a:p>
            <a:pPr>
              <a:lnSpc>
                <a:spcPts val="3080"/>
              </a:lnSpc>
            </a:pPr>
            <a:r>
              <a:rPr lang="en-US" sz="2200" dirty="0">
                <a:solidFill>
                  <a:srgbClr val="FFFFFF"/>
                </a:solidFill>
                <a:latin typeface="Open Sans"/>
              </a:rPr>
              <a:t>Operational Technology Cyber Engineering</a:t>
            </a:r>
          </a:p>
          <a:p>
            <a:pPr>
              <a:lnSpc>
                <a:spcPts val="3359"/>
              </a:lnSpc>
            </a:pPr>
            <a:endParaRPr lang="en-US" sz="2200" dirty="0">
              <a:solidFill>
                <a:srgbClr val="FFFFFF"/>
              </a:solidFill>
              <a:latin typeface="Open Sans"/>
            </a:endParaRPr>
          </a:p>
          <a:p>
            <a:pPr>
              <a:lnSpc>
                <a:spcPts val="3359"/>
              </a:lnSpc>
              <a:spcBef>
                <a:spcPct val="0"/>
              </a:spcBef>
            </a:pPr>
            <a:r>
              <a:rPr lang="en-US" sz="2400" dirty="0">
                <a:solidFill>
                  <a:srgbClr val="FFFFFF"/>
                </a:solidFill>
                <a:latin typeface="Open Sans"/>
              </a:rPr>
              <a:t>https://www.linkedin.com/in/jimmckenney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28700" y="3060626"/>
            <a:ext cx="5410200" cy="2518744"/>
            <a:chOff x="0" y="0"/>
            <a:chExt cx="7213600" cy="3358325"/>
          </a:xfrm>
        </p:grpSpPr>
        <p:pic>
          <p:nvPicPr>
            <p:cNvPr id="5" name="Picture 5"/>
            <p:cNvPicPr>
              <a:picLocks noChangeAspect="1"/>
            </p:cNvPicPr>
            <p:nvPr/>
          </p:nvPicPr>
          <p:blipFill>
            <a:blip r:embed="rId5"/>
            <a:srcRect t="15061" b="15061"/>
            <a:stretch>
              <a:fillRect/>
            </a:stretch>
          </p:blipFill>
          <p:spPr>
            <a:xfrm>
              <a:off x="0" y="0"/>
              <a:ext cx="7213600" cy="3358325"/>
            </a:xfrm>
            <a:prstGeom prst="rect">
              <a:avLst/>
            </a:prstGeom>
          </p:spPr>
        </p:pic>
      </p:grpSp>
      <p:grpSp>
        <p:nvGrpSpPr>
          <p:cNvPr id="6" name="Group 6"/>
          <p:cNvGrpSpPr/>
          <p:nvPr/>
        </p:nvGrpSpPr>
        <p:grpSpPr>
          <a:xfrm>
            <a:off x="6438900" y="3060626"/>
            <a:ext cx="5410200" cy="2518744"/>
            <a:chOff x="0" y="0"/>
            <a:chExt cx="7213600" cy="3358325"/>
          </a:xfrm>
        </p:grpSpPr>
        <p:pic>
          <p:nvPicPr>
            <p:cNvPr id="7" name="Picture 7"/>
            <p:cNvPicPr>
              <a:picLocks noChangeAspect="1"/>
            </p:cNvPicPr>
            <p:nvPr/>
          </p:nvPicPr>
          <p:blipFill>
            <a:blip r:embed="rId6"/>
            <a:srcRect t="15061" b="15061"/>
            <a:stretch>
              <a:fillRect/>
            </a:stretch>
          </p:blipFill>
          <p:spPr>
            <a:xfrm>
              <a:off x="0" y="0"/>
              <a:ext cx="7213600" cy="3358325"/>
            </a:xfrm>
            <a:prstGeom prst="rect">
              <a:avLst/>
            </a:prstGeom>
          </p:spPr>
        </p:pic>
      </p:grpSp>
      <p:grpSp>
        <p:nvGrpSpPr>
          <p:cNvPr id="8" name="Group 8"/>
          <p:cNvGrpSpPr/>
          <p:nvPr/>
        </p:nvGrpSpPr>
        <p:grpSpPr>
          <a:xfrm>
            <a:off x="11849100" y="3060626"/>
            <a:ext cx="5410200" cy="2518744"/>
            <a:chOff x="0" y="0"/>
            <a:chExt cx="7213600" cy="3358325"/>
          </a:xfrm>
        </p:grpSpPr>
        <p:pic>
          <p:nvPicPr>
            <p:cNvPr id="9" name="Picture 9"/>
            <p:cNvPicPr>
              <a:picLocks noChangeAspect="1"/>
            </p:cNvPicPr>
            <p:nvPr/>
          </p:nvPicPr>
          <p:blipFill>
            <a:blip r:embed="rId7"/>
            <a:srcRect t="34520" b="34520"/>
            <a:stretch>
              <a:fillRect/>
            </a:stretch>
          </p:blipFill>
          <p:spPr>
            <a:xfrm>
              <a:off x="0" y="0"/>
              <a:ext cx="7213600" cy="3358325"/>
            </a:xfrm>
            <a:prstGeom prst="rect">
              <a:avLst/>
            </a:prstGeom>
          </p:spPr>
        </p:pic>
      </p:grpSp>
      <p:grpSp>
        <p:nvGrpSpPr>
          <p:cNvPr id="10" name="Group 10"/>
          <p:cNvGrpSpPr/>
          <p:nvPr/>
        </p:nvGrpSpPr>
        <p:grpSpPr>
          <a:xfrm>
            <a:off x="11849100" y="5579370"/>
            <a:ext cx="5410200" cy="3765392"/>
            <a:chOff x="0" y="0"/>
            <a:chExt cx="1973656" cy="1373625"/>
          </a:xfrm>
        </p:grpSpPr>
        <p:sp>
          <p:nvSpPr>
            <p:cNvPr id="11" name="Freeform 11"/>
            <p:cNvSpPr/>
            <p:nvPr/>
          </p:nvSpPr>
          <p:spPr>
            <a:xfrm>
              <a:off x="0" y="0"/>
              <a:ext cx="1973655" cy="1373625"/>
            </a:xfrm>
            <a:custGeom>
              <a:avLst/>
              <a:gdLst/>
              <a:ahLst/>
              <a:cxnLst/>
              <a:rect l="l" t="t" r="r" b="b"/>
              <a:pathLst>
                <a:path w="1973655" h="1373625">
                  <a:moveTo>
                    <a:pt x="0" y="0"/>
                  </a:moveTo>
                  <a:lnTo>
                    <a:pt x="1973655" y="0"/>
                  </a:lnTo>
                  <a:lnTo>
                    <a:pt x="1973655" y="1373625"/>
                  </a:lnTo>
                  <a:lnTo>
                    <a:pt x="0" y="1373625"/>
                  </a:lnTo>
                  <a:close/>
                </a:path>
              </a:pathLst>
            </a:custGeom>
            <a:solidFill>
              <a:srgbClr val="171616"/>
            </a:solidFill>
          </p:spPr>
          <p:txBody>
            <a:bodyPr/>
            <a:lstStyle/>
            <a:p>
              <a:endParaRPr lang="en-US"/>
            </a:p>
          </p:txBody>
        </p:sp>
      </p:grpSp>
      <p:grpSp>
        <p:nvGrpSpPr>
          <p:cNvPr id="12" name="Group 12"/>
          <p:cNvGrpSpPr/>
          <p:nvPr/>
        </p:nvGrpSpPr>
        <p:grpSpPr>
          <a:xfrm>
            <a:off x="6438900" y="5579370"/>
            <a:ext cx="5410200" cy="3765392"/>
            <a:chOff x="0" y="0"/>
            <a:chExt cx="1973656" cy="1373625"/>
          </a:xfrm>
        </p:grpSpPr>
        <p:sp>
          <p:nvSpPr>
            <p:cNvPr id="13" name="Freeform 13"/>
            <p:cNvSpPr/>
            <p:nvPr/>
          </p:nvSpPr>
          <p:spPr>
            <a:xfrm>
              <a:off x="0" y="0"/>
              <a:ext cx="1973655" cy="1373625"/>
            </a:xfrm>
            <a:custGeom>
              <a:avLst/>
              <a:gdLst/>
              <a:ahLst/>
              <a:cxnLst/>
              <a:rect l="l" t="t" r="r" b="b"/>
              <a:pathLst>
                <a:path w="1973655" h="1373625">
                  <a:moveTo>
                    <a:pt x="0" y="0"/>
                  </a:moveTo>
                  <a:lnTo>
                    <a:pt x="1973655" y="0"/>
                  </a:lnTo>
                  <a:lnTo>
                    <a:pt x="1973655" y="1373625"/>
                  </a:lnTo>
                  <a:lnTo>
                    <a:pt x="0" y="1373625"/>
                  </a:lnTo>
                  <a:close/>
                </a:path>
              </a:pathLst>
            </a:custGeom>
            <a:solidFill>
              <a:srgbClr val="F4F2F2">
                <a:alpha val="60000"/>
              </a:srgbClr>
            </a:solidFill>
          </p:spPr>
          <p:txBody>
            <a:bodyPr/>
            <a:lstStyle/>
            <a:p>
              <a:endParaRPr lang="en-US"/>
            </a:p>
          </p:txBody>
        </p:sp>
      </p:grpSp>
      <p:grpSp>
        <p:nvGrpSpPr>
          <p:cNvPr id="14" name="Group 14"/>
          <p:cNvGrpSpPr/>
          <p:nvPr/>
        </p:nvGrpSpPr>
        <p:grpSpPr>
          <a:xfrm>
            <a:off x="1028700" y="5579370"/>
            <a:ext cx="5410200" cy="3765392"/>
            <a:chOff x="0" y="0"/>
            <a:chExt cx="1973656" cy="1373625"/>
          </a:xfrm>
        </p:grpSpPr>
        <p:sp>
          <p:nvSpPr>
            <p:cNvPr id="15" name="Freeform 15"/>
            <p:cNvSpPr/>
            <p:nvPr/>
          </p:nvSpPr>
          <p:spPr>
            <a:xfrm>
              <a:off x="0" y="0"/>
              <a:ext cx="1973655" cy="1373625"/>
            </a:xfrm>
            <a:custGeom>
              <a:avLst/>
              <a:gdLst/>
              <a:ahLst/>
              <a:cxnLst/>
              <a:rect l="l" t="t" r="r" b="b"/>
              <a:pathLst>
                <a:path w="1973655" h="1373625">
                  <a:moveTo>
                    <a:pt x="0" y="0"/>
                  </a:moveTo>
                  <a:lnTo>
                    <a:pt x="1973655" y="0"/>
                  </a:lnTo>
                  <a:lnTo>
                    <a:pt x="1973655" y="1373625"/>
                  </a:lnTo>
                  <a:lnTo>
                    <a:pt x="0" y="1373625"/>
                  </a:lnTo>
                  <a:close/>
                </a:path>
              </a:pathLst>
            </a:custGeom>
            <a:solidFill>
              <a:srgbClr val="F4F2F2">
                <a:alpha val="29804"/>
              </a:srgbClr>
            </a:solidFill>
          </p:spPr>
          <p:txBody>
            <a:bodyPr/>
            <a:lstStyle/>
            <a:p>
              <a:endParaRPr lang="en-US"/>
            </a:p>
          </p:txBody>
        </p:sp>
      </p:grpSp>
      <p:sp>
        <p:nvSpPr>
          <p:cNvPr id="16" name="TextBox 16"/>
          <p:cNvSpPr txBox="1"/>
          <p:nvPr/>
        </p:nvSpPr>
        <p:spPr>
          <a:xfrm>
            <a:off x="1658091" y="6676631"/>
            <a:ext cx="4582040" cy="3085845"/>
          </a:xfrm>
          <a:prstGeom prst="rect">
            <a:avLst/>
          </a:prstGeom>
        </p:spPr>
        <p:txBody>
          <a:bodyPr lIns="0" tIns="0" rIns="0" bIns="0" rtlCol="0" anchor="t">
            <a:spAutoFit/>
          </a:bodyPr>
          <a:lstStyle/>
          <a:p>
            <a:pPr marL="345439" lvl="1" indent="-172720">
              <a:lnSpc>
                <a:spcPts val="2239"/>
              </a:lnSpc>
              <a:buFont typeface="Arial"/>
              <a:buChar char="•"/>
            </a:pPr>
            <a:r>
              <a:rPr lang="en-US" sz="1599" dirty="0">
                <a:solidFill>
                  <a:srgbClr val="171616"/>
                </a:solidFill>
                <a:latin typeface="Open Sans"/>
              </a:rPr>
              <a:t>Due Diligence for production facilities to document “as-is” of networks, systems and equipment; IT, OT &amp; Cloud </a:t>
            </a:r>
          </a:p>
          <a:p>
            <a:pPr marL="345439" lvl="1" indent="-172720">
              <a:lnSpc>
                <a:spcPts val="2239"/>
              </a:lnSpc>
              <a:buFont typeface="Arial"/>
              <a:buChar char="•"/>
            </a:pPr>
            <a:r>
              <a:rPr lang="en-US" sz="1599" dirty="0">
                <a:solidFill>
                  <a:srgbClr val="171616"/>
                </a:solidFill>
                <a:latin typeface="Open Sans"/>
              </a:rPr>
              <a:t>Collaborative workshops to assess readiness to incidents such as ransomware in OT</a:t>
            </a:r>
          </a:p>
          <a:p>
            <a:pPr marL="345439" lvl="1" indent="-172720">
              <a:lnSpc>
                <a:spcPts val="2239"/>
              </a:lnSpc>
              <a:buFont typeface="Arial"/>
              <a:buChar char="•"/>
            </a:pPr>
            <a:r>
              <a:rPr lang="en-US" sz="1599" dirty="0">
                <a:solidFill>
                  <a:srgbClr val="171616"/>
                </a:solidFill>
                <a:latin typeface="Open Sans"/>
              </a:rPr>
              <a:t>Architecture review to sector frameworks and regulations</a:t>
            </a:r>
          </a:p>
          <a:p>
            <a:pPr marL="345439" lvl="1" indent="-172720">
              <a:lnSpc>
                <a:spcPts val="2239"/>
              </a:lnSpc>
              <a:buFont typeface="Arial"/>
              <a:buChar char="•"/>
            </a:pPr>
            <a:r>
              <a:rPr lang="en-US" sz="1599" dirty="0">
                <a:solidFill>
                  <a:srgbClr val="171616"/>
                </a:solidFill>
                <a:latin typeface="Open Sans"/>
              </a:rPr>
              <a:t>Intrusion testing to validate defenses</a:t>
            </a:r>
          </a:p>
          <a:p>
            <a:pPr marL="345439" lvl="1" indent="-172720">
              <a:lnSpc>
                <a:spcPts val="2239"/>
              </a:lnSpc>
              <a:buFont typeface="Arial"/>
              <a:buChar char="•"/>
            </a:pPr>
            <a:r>
              <a:rPr lang="en-US" sz="1599" dirty="0">
                <a:solidFill>
                  <a:srgbClr val="171616"/>
                </a:solidFill>
                <a:latin typeface="Open Sans"/>
              </a:rPr>
              <a:t>Forward engineering to define appropriate controls requirements and strategies</a:t>
            </a:r>
          </a:p>
          <a:p>
            <a:pPr>
              <a:lnSpc>
                <a:spcPts val="2239"/>
              </a:lnSpc>
              <a:spcBef>
                <a:spcPct val="0"/>
              </a:spcBef>
            </a:pPr>
            <a:endParaRPr lang="en-US" sz="1599" dirty="0">
              <a:solidFill>
                <a:srgbClr val="171616"/>
              </a:solidFill>
              <a:latin typeface="Open Sans"/>
            </a:endParaRPr>
          </a:p>
        </p:txBody>
      </p:sp>
      <p:sp>
        <p:nvSpPr>
          <p:cNvPr id="17" name="TextBox 17"/>
          <p:cNvSpPr txBox="1"/>
          <p:nvPr/>
        </p:nvSpPr>
        <p:spPr>
          <a:xfrm>
            <a:off x="1792661" y="6261054"/>
            <a:ext cx="2928910"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Bold"/>
              </a:rPr>
              <a:t>What do I have?</a:t>
            </a:r>
          </a:p>
        </p:txBody>
      </p:sp>
      <p:sp>
        <p:nvSpPr>
          <p:cNvPr id="18" name="TextBox 18"/>
          <p:cNvSpPr txBox="1"/>
          <p:nvPr/>
        </p:nvSpPr>
        <p:spPr>
          <a:xfrm>
            <a:off x="7202861" y="6750583"/>
            <a:ext cx="3882278" cy="2473960"/>
          </a:xfrm>
          <a:prstGeom prst="rect">
            <a:avLst/>
          </a:prstGeom>
        </p:spPr>
        <p:txBody>
          <a:bodyPr lIns="0" tIns="0" rIns="0" bIns="0" rtlCol="0" anchor="t">
            <a:spAutoFit/>
          </a:bodyPr>
          <a:lstStyle/>
          <a:p>
            <a:pPr marL="345439" lvl="1" indent="-172720" algn="just">
              <a:lnSpc>
                <a:spcPts val="2239"/>
              </a:lnSpc>
              <a:buFont typeface="Arial"/>
              <a:buChar char="•"/>
            </a:pPr>
            <a:r>
              <a:rPr lang="en-US" sz="1599">
                <a:solidFill>
                  <a:srgbClr val="171616"/>
                </a:solidFill>
                <a:latin typeface="Open Sans"/>
              </a:rPr>
              <a:t>Risk Assessment</a:t>
            </a:r>
          </a:p>
          <a:p>
            <a:pPr marL="345439" lvl="1" indent="-172720" algn="just">
              <a:lnSpc>
                <a:spcPts val="2239"/>
              </a:lnSpc>
              <a:buFont typeface="Arial"/>
              <a:buChar char="•"/>
            </a:pPr>
            <a:r>
              <a:rPr lang="en-US" sz="1599">
                <a:solidFill>
                  <a:srgbClr val="171616"/>
                </a:solidFill>
                <a:latin typeface="Open Sans"/>
              </a:rPr>
              <a:t>Threat Modeling</a:t>
            </a:r>
          </a:p>
          <a:p>
            <a:pPr marL="345439" lvl="1" indent="-172720">
              <a:lnSpc>
                <a:spcPts val="2239"/>
              </a:lnSpc>
              <a:buFont typeface="Arial"/>
              <a:buChar char="•"/>
            </a:pPr>
            <a:r>
              <a:rPr lang="en-US" sz="1599">
                <a:solidFill>
                  <a:srgbClr val="171616"/>
                </a:solidFill>
                <a:latin typeface="Open Sans"/>
              </a:rPr>
              <a:t>Proof of Concept demonstration</a:t>
            </a:r>
          </a:p>
          <a:p>
            <a:pPr marL="345439" lvl="1" indent="-172720">
              <a:lnSpc>
                <a:spcPts val="2239"/>
              </a:lnSpc>
              <a:buFont typeface="Arial"/>
              <a:buChar char="•"/>
            </a:pPr>
            <a:r>
              <a:rPr lang="en-US" sz="1599">
                <a:solidFill>
                  <a:srgbClr val="171616"/>
                </a:solidFill>
                <a:latin typeface="Open Sans"/>
              </a:rPr>
              <a:t>Forensics Readiness Diagnostic</a:t>
            </a:r>
          </a:p>
          <a:p>
            <a:pPr marL="345439" lvl="1" indent="-172720" algn="just">
              <a:lnSpc>
                <a:spcPts val="2239"/>
              </a:lnSpc>
              <a:buFont typeface="Arial"/>
              <a:buChar char="•"/>
            </a:pPr>
            <a:r>
              <a:rPr lang="en-US" sz="1599">
                <a:solidFill>
                  <a:srgbClr val="171616"/>
                </a:solidFill>
                <a:latin typeface="Open Sans"/>
              </a:rPr>
              <a:t>Crisis Management Exercise</a:t>
            </a:r>
          </a:p>
          <a:p>
            <a:pPr marL="345439" lvl="1" indent="-172720">
              <a:lnSpc>
                <a:spcPts val="2239"/>
              </a:lnSpc>
              <a:buFont typeface="Arial"/>
              <a:buChar char="•"/>
            </a:pPr>
            <a:r>
              <a:rPr lang="en-US" sz="1599">
                <a:solidFill>
                  <a:srgbClr val="171616"/>
                </a:solidFill>
                <a:latin typeface="Open Sans"/>
              </a:rPr>
              <a:t>Applied global research of realized threats and threat actors, per sector and region</a:t>
            </a:r>
          </a:p>
          <a:p>
            <a:pPr>
              <a:lnSpc>
                <a:spcPts val="2239"/>
              </a:lnSpc>
              <a:spcBef>
                <a:spcPct val="0"/>
              </a:spcBef>
            </a:pPr>
            <a:endParaRPr lang="en-US" sz="1599">
              <a:solidFill>
                <a:srgbClr val="171616"/>
              </a:solidFill>
              <a:latin typeface="Open Sans"/>
            </a:endParaRPr>
          </a:p>
        </p:txBody>
      </p:sp>
      <p:sp>
        <p:nvSpPr>
          <p:cNvPr id="19" name="TextBox 19"/>
          <p:cNvSpPr txBox="1"/>
          <p:nvPr/>
        </p:nvSpPr>
        <p:spPr>
          <a:xfrm>
            <a:off x="7202861" y="6261054"/>
            <a:ext cx="2928910"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Bold"/>
              </a:rPr>
              <a:t>What is my risk?</a:t>
            </a:r>
          </a:p>
        </p:txBody>
      </p:sp>
      <p:sp>
        <p:nvSpPr>
          <p:cNvPr id="20" name="TextBox 20"/>
          <p:cNvSpPr txBox="1"/>
          <p:nvPr/>
        </p:nvSpPr>
        <p:spPr>
          <a:xfrm>
            <a:off x="12613061" y="6750583"/>
            <a:ext cx="3882278" cy="2197735"/>
          </a:xfrm>
          <a:prstGeom prst="rect">
            <a:avLst/>
          </a:prstGeom>
        </p:spPr>
        <p:txBody>
          <a:bodyPr lIns="0" tIns="0" rIns="0" bIns="0" rtlCol="0" anchor="t">
            <a:spAutoFit/>
          </a:bodyPr>
          <a:lstStyle/>
          <a:p>
            <a:pPr marL="345439" lvl="1" indent="-172720">
              <a:lnSpc>
                <a:spcPts val="2239"/>
              </a:lnSpc>
              <a:buFont typeface="Arial"/>
              <a:buChar char="•"/>
            </a:pPr>
            <a:r>
              <a:rPr lang="en-US" sz="1599">
                <a:solidFill>
                  <a:srgbClr val="FFFFFF"/>
                </a:solidFill>
                <a:latin typeface="Open Sans"/>
              </a:rPr>
              <a:t>Quick Wins</a:t>
            </a:r>
          </a:p>
          <a:p>
            <a:pPr marL="345439" lvl="1" indent="-172720">
              <a:lnSpc>
                <a:spcPts val="2239"/>
              </a:lnSpc>
              <a:buFont typeface="Arial"/>
              <a:buChar char="•"/>
            </a:pPr>
            <a:r>
              <a:rPr lang="en-US" sz="1599">
                <a:solidFill>
                  <a:srgbClr val="FFFFFF"/>
                </a:solidFill>
                <a:latin typeface="Open Sans"/>
              </a:rPr>
              <a:t>Priority Action Items</a:t>
            </a:r>
          </a:p>
          <a:p>
            <a:pPr marL="345439" lvl="1" indent="-172720">
              <a:lnSpc>
                <a:spcPts val="2239"/>
              </a:lnSpc>
              <a:buFont typeface="Arial"/>
              <a:buChar char="•"/>
            </a:pPr>
            <a:r>
              <a:rPr lang="en-US" sz="1599">
                <a:solidFill>
                  <a:srgbClr val="FFFFFF"/>
                </a:solidFill>
                <a:latin typeface="Open Sans"/>
              </a:rPr>
              <a:t>Strategic Recommendations</a:t>
            </a:r>
          </a:p>
          <a:p>
            <a:pPr marL="345439" lvl="1" indent="-172720">
              <a:lnSpc>
                <a:spcPts val="2239"/>
              </a:lnSpc>
              <a:buFont typeface="Arial"/>
              <a:buChar char="•"/>
            </a:pPr>
            <a:r>
              <a:rPr lang="en-US" sz="1599">
                <a:solidFill>
                  <a:srgbClr val="FFFFFF"/>
                </a:solidFill>
                <a:latin typeface="Open Sans"/>
              </a:rPr>
              <a:t>Target Reference Architecture and Capabilities</a:t>
            </a:r>
          </a:p>
          <a:p>
            <a:pPr marL="345439" lvl="1" indent="-172720">
              <a:lnSpc>
                <a:spcPts val="2239"/>
              </a:lnSpc>
              <a:buFont typeface="Arial"/>
              <a:buChar char="•"/>
            </a:pPr>
            <a:r>
              <a:rPr lang="en-US" sz="1599">
                <a:solidFill>
                  <a:srgbClr val="FFFFFF"/>
                </a:solidFill>
                <a:latin typeface="Open Sans"/>
              </a:rPr>
              <a:t>Roadmaps and Go-Forward Programs</a:t>
            </a:r>
          </a:p>
          <a:p>
            <a:pPr>
              <a:lnSpc>
                <a:spcPts val="2239"/>
              </a:lnSpc>
            </a:pPr>
            <a:endParaRPr lang="en-US" sz="1599">
              <a:solidFill>
                <a:srgbClr val="FFFFFF"/>
              </a:solidFill>
              <a:latin typeface="Open Sans"/>
            </a:endParaRPr>
          </a:p>
        </p:txBody>
      </p:sp>
      <p:sp>
        <p:nvSpPr>
          <p:cNvPr id="21" name="TextBox 21"/>
          <p:cNvSpPr txBox="1"/>
          <p:nvPr/>
        </p:nvSpPr>
        <p:spPr>
          <a:xfrm>
            <a:off x="12613061" y="6261054"/>
            <a:ext cx="2928910" cy="33972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Open Sans Bold"/>
              </a:rPr>
              <a:t>What do I do next?</a:t>
            </a:r>
          </a:p>
        </p:txBody>
      </p:sp>
      <p:sp>
        <p:nvSpPr>
          <p:cNvPr id="22" name="TextBox 22"/>
          <p:cNvSpPr txBox="1"/>
          <p:nvPr/>
        </p:nvSpPr>
        <p:spPr>
          <a:xfrm>
            <a:off x="0" y="1933501"/>
            <a:ext cx="18297525"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Inter Bold"/>
              </a:rPr>
              <a:t>KEY SERVICES</a:t>
            </a:r>
          </a:p>
        </p:txBody>
      </p:sp>
      <p:sp>
        <p:nvSpPr>
          <p:cNvPr id="23" name="TextBox 23"/>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grpSp>
        <p:nvGrpSpPr>
          <p:cNvPr id="24" name="Group 24"/>
          <p:cNvGrpSpPr/>
          <p:nvPr/>
        </p:nvGrpSpPr>
        <p:grpSpPr>
          <a:xfrm>
            <a:off x="17898006" y="8232317"/>
            <a:ext cx="399519" cy="1025983"/>
            <a:chOff x="0" y="0"/>
            <a:chExt cx="1280047" cy="3287216"/>
          </a:xfrm>
        </p:grpSpPr>
        <p:sp>
          <p:nvSpPr>
            <p:cNvPr id="25" name="Freeform 2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endParaRPr lang="en-US"/>
            </a:p>
          </p:txBody>
        </p:sp>
      </p:grpSp>
      <p:grpSp>
        <p:nvGrpSpPr>
          <p:cNvPr id="6" name="Group 6"/>
          <p:cNvGrpSpPr/>
          <p:nvPr/>
        </p:nvGrpSpPr>
        <p:grpSpPr>
          <a:xfrm>
            <a:off x="1874382" y="3449253"/>
            <a:ext cx="5035257" cy="2828736"/>
            <a:chOff x="0" y="0"/>
            <a:chExt cx="6713676" cy="3771648"/>
          </a:xfrm>
        </p:grpSpPr>
        <p:pic>
          <p:nvPicPr>
            <p:cNvPr id="7" name="Picture 7"/>
            <p:cNvPicPr>
              <a:picLocks noChangeAspect="1"/>
            </p:cNvPicPr>
            <p:nvPr/>
          </p:nvPicPr>
          <p:blipFill>
            <a:blip r:embed="rId5"/>
            <a:srcRect t="7879" b="7879"/>
            <a:stretch>
              <a:fillRect/>
            </a:stretch>
          </p:blipFill>
          <p:spPr>
            <a:xfrm>
              <a:off x="0" y="0"/>
              <a:ext cx="6713676" cy="3771648"/>
            </a:xfrm>
            <a:prstGeom prst="rect">
              <a:avLst/>
            </a:prstGeom>
          </p:spPr>
        </p:pic>
      </p:grpSp>
      <p:grpSp>
        <p:nvGrpSpPr>
          <p:cNvPr id="8" name="Group 8"/>
          <p:cNvGrpSpPr/>
          <p:nvPr/>
        </p:nvGrpSpPr>
        <p:grpSpPr>
          <a:xfrm>
            <a:off x="1874382" y="6523273"/>
            <a:ext cx="2382775" cy="1709044"/>
            <a:chOff x="0" y="0"/>
            <a:chExt cx="3177033" cy="2278725"/>
          </a:xfrm>
        </p:grpSpPr>
        <p:pic>
          <p:nvPicPr>
            <p:cNvPr id="9" name="Picture 9"/>
            <p:cNvPicPr>
              <a:picLocks noChangeAspect="1"/>
            </p:cNvPicPr>
            <p:nvPr/>
          </p:nvPicPr>
          <p:blipFill>
            <a:blip r:embed="rId6"/>
            <a:srcRect l="3526" r="3526"/>
            <a:stretch>
              <a:fillRect/>
            </a:stretch>
          </p:blipFill>
          <p:spPr>
            <a:xfrm>
              <a:off x="0" y="0"/>
              <a:ext cx="3177033" cy="2278725"/>
            </a:xfrm>
            <a:prstGeom prst="rect">
              <a:avLst/>
            </a:prstGeom>
          </p:spPr>
        </p:pic>
      </p:grpSp>
      <p:grpSp>
        <p:nvGrpSpPr>
          <p:cNvPr id="10" name="Group 10"/>
          <p:cNvGrpSpPr/>
          <p:nvPr/>
        </p:nvGrpSpPr>
        <p:grpSpPr>
          <a:xfrm>
            <a:off x="4526864" y="6523273"/>
            <a:ext cx="2382775" cy="1709044"/>
            <a:chOff x="0" y="0"/>
            <a:chExt cx="3177033" cy="2278725"/>
          </a:xfrm>
        </p:grpSpPr>
        <p:pic>
          <p:nvPicPr>
            <p:cNvPr id="11" name="Picture 11"/>
            <p:cNvPicPr>
              <a:picLocks noChangeAspect="1"/>
            </p:cNvPicPr>
            <p:nvPr/>
          </p:nvPicPr>
          <p:blipFill>
            <a:blip r:embed="rId7"/>
            <a:srcRect l="3511" r="3511"/>
            <a:stretch>
              <a:fillRect/>
            </a:stretch>
          </p:blipFill>
          <p:spPr>
            <a:xfrm>
              <a:off x="0" y="0"/>
              <a:ext cx="3177033" cy="2278725"/>
            </a:xfrm>
            <a:prstGeom prst="rect">
              <a:avLst/>
            </a:prstGeom>
          </p:spPr>
        </p:pic>
      </p:grpSp>
      <p:grpSp>
        <p:nvGrpSpPr>
          <p:cNvPr id="12" name="Group 12"/>
          <p:cNvGrpSpPr/>
          <p:nvPr/>
        </p:nvGrpSpPr>
        <p:grpSpPr>
          <a:xfrm>
            <a:off x="7194099" y="3449253"/>
            <a:ext cx="6587885" cy="4783064"/>
            <a:chOff x="0" y="0"/>
            <a:chExt cx="8783847" cy="6377418"/>
          </a:xfrm>
        </p:grpSpPr>
        <p:pic>
          <p:nvPicPr>
            <p:cNvPr id="13" name="Picture 13"/>
            <p:cNvPicPr>
              <a:picLocks noChangeAspect="1"/>
            </p:cNvPicPr>
            <p:nvPr/>
          </p:nvPicPr>
          <p:blipFill>
            <a:blip r:embed="rId8"/>
            <a:srcRect l="4117" r="4117"/>
            <a:stretch>
              <a:fillRect/>
            </a:stretch>
          </p:blipFill>
          <p:spPr>
            <a:xfrm>
              <a:off x="0" y="0"/>
              <a:ext cx="8783847" cy="6377418"/>
            </a:xfrm>
            <a:prstGeom prst="rect">
              <a:avLst/>
            </a:prstGeom>
          </p:spPr>
        </p:pic>
      </p:grpSp>
      <p:grpSp>
        <p:nvGrpSpPr>
          <p:cNvPr id="14" name="Group 14"/>
          <p:cNvGrpSpPr/>
          <p:nvPr/>
        </p:nvGrpSpPr>
        <p:grpSpPr>
          <a:xfrm>
            <a:off x="14067735" y="3449253"/>
            <a:ext cx="2345884" cy="4783064"/>
            <a:chOff x="0" y="0"/>
            <a:chExt cx="3127845" cy="6377418"/>
          </a:xfrm>
        </p:grpSpPr>
        <p:pic>
          <p:nvPicPr>
            <p:cNvPr id="15" name="Picture 15"/>
            <p:cNvPicPr>
              <a:picLocks noChangeAspect="1"/>
            </p:cNvPicPr>
            <p:nvPr/>
          </p:nvPicPr>
          <p:blipFill>
            <a:blip r:embed="rId9"/>
            <a:srcRect l="25477" r="25477"/>
            <a:stretch>
              <a:fillRect/>
            </a:stretch>
          </p:blipFill>
          <p:spPr>
            <a:xfrm>
              <a:off x="0" y="0"/>
              <a:ext cx="3127845" cy="6377418"/>
            </a:xfrm>
            <a:prstGeom prst="rect">
              <a:avLst/>
            </a:prstGeom>
          </p:spPr>
        </p:pic>
      </p:grpSp>
      <p:grpSp>
        <p:nvGrpSpPr>
          <p:cNvPr id="16" name="Group 16"/>
          <p:cNvGrpSpPr/>
          <p:nvPr/>
        </p:nvGrpSpPr>
        <p:grpSpPr>
          <a:xfrm>
            <a:off x="16025122" y="5452288"/>
            <a:ext cx="776993" cy="776993"/>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txBody>
            <a:bodyPr/>
            <a:lstStyle/>
            <a:p>
              <a:endParaRPr lang="en-US"/>
            </a:p>
          </p:txBody>
        </p:sp>
      </p:grpSp>
      <p:grpSp>
        <p:nvGrpSpPr>
          <p:cNvPr id="18" name="Group 18"/>
          <p:cNvGrpSpPr>
            <a:grpSpLocks noChangeAspect="1"/>
          </p:cNvGrpSpPr>
          <p:nvPr/>
        </p:nvGrpSpPr>
        <p:grpSpPr>
          <a:xfrm rot="5400000">
            <a:off x="16272021" y="5693416"/>
            <a:ext cx="340344" cy="294738"/>
            <a:chOff x="0" y="0"/>
            <a:chExt cx="6350000" cy="5499100"/>
          </a:xfrm>
        </p:grpSpPr>
        <p:sp>
          <p:nvSpPr>
            <p:cNvPr id="19" name="Freeform 19"/>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000000"/>
            </a:solidFill>
          </p:spPr>
          <p:txBody>
            <a:bodyPr/>
            <a:lstStyle/>
            <a:p>
              <a:endParaRPr lang="en-US"/>
            </a:p>
          </p:txBody>
        </p:sp>
      </p:grpSp>
      <p:sp>
        <p:nvSpPr>
          <p:cNvPr id="20" name="TextBox 20"/>
          <p:cNvSpPr txBox="1"/>
          <p:nvPr/>
        </p:nvSpPr>
        <p:spPr>
          <a:xfrm>
            <a:off x="0" y="2026853"/>
            <a:ext cx="18297525"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Inter Bold"/>
              </a:rPr>
              <a:t>SMART GRID &amp; DER</a:t>
            </a:r>
          </a:p>
        </p:txBody>
      </p:sp>
      <p:sp>
        <p:nvSpPr>
          <p:cNvPr id="21" name="TextBox 21"/>
          <p:cNvSpPr txBox="1"/>
          <p:nvPr/>
        </p:nvSpPr>
        <p:spPr>
          <a:xfrm>
            <a:off x="787867" y="554694"/>
            <a:ext cx="6909203" cy="2406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Open Sans Bold"/>
              </a:rPr>
              <a:t>NCC GROUP OPERATIONAL TECHNOLOGY CYBER ENGINEERING (OTCE)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88481" y="8084935"/>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
        <p:nvSpPr>
          <p:cNvPr id="6" name="TextBox 6"/>
          <p:cNvSpPr txBox="1"/>
          <p:nvPr/>
        </p:nvSpPr>
        <p:spPr>
          <a:xfrm>
            <a:off x="1719290" y="1933501"/>
            <a:ext cx="10304925"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Inter Bold"/>
              </a:rPr>
              <a:t>2024 INDUSTRY CONCERNS</a:t>
            </a:r>
          </a:p>
        </p:txBody>
      </p:sp>
      <p:sp>
        <p:nvSpPr>
          <p:cNvPr id="7" name="TextBox 7"/>
          <p:cNvSpPr txBox="1"/>
          <p:nvPr/>
        </p:nvSpPr>
        <p:spPr>
          <a:xfrm>
            <a:off x="1719290" y="2972422"/>
            <a:ext cx="9070826" cy="6416853"/>
          </a:xfrm>
          <a:prstGeom prst="rect">
            <a:avLst/>
          </a:prstGeom>
        </p:spPr>
        <p:txBody>
          <a:bodyPr lIns="0" tIns="0" rIns="0" bIns="0" rtlCol="0" anchor="t">
            <a:spAutoFit/>
          </a:bodyPr>
          <a:lstStyle/>
          <a:p>
            <a:pPr>
              <a:lnSpc>
                <a:spcPts val="3265"/>
              </a:lnSpc>
            </a:pPr>
            <a:r>
              <a:rPr lang="en-US" sz="2332">
                <a:solidFill>
                  <a:srgbClr val="171616"/>
                </a:solidFill>
                <a:latin typeface="Inter"/>
              </a:rPr>
              <a:t>Utility Cyber Security Forum Conference, 19-21 March Chicago</a:t>
            </a:r>
          </a:p>
          <a:p>
            <a:pPr>
              <a:lnSpc>
                <a:spcPts val="3265"/>
              </a:lnSpc>
            </a:pPr>
            <a:r>
              <a:rPr lang="en-US" sz="2332">
                <a:solidFill>
                  <a:srgbClr val="171616"/>
                </a:solidFill>
                <a:latin typeface="Open Sans"/>
              </a:rPr>
              <a:t> </a:t>
            </a:r>
          </a:p>
          <a:p>
            <a:pPr marL="367029" lvl="1" indent="-183514">
              <a:lnSpc>
                <a:spcPts val="2379"/>
              </a:lnSpc>
              <a:buFont typeface="Arial"/>
              <a:buChar char="•"/>
            </a:pPr>
            <a:r>
              <a:rPr lang="en-US" sz="1699">
                <a:solidFill>
                  <a:srgbClr val="171616"/>
                </a:solidFill>
                <a:latin typeface="Inter"/>
              </a:rPr>
              <a:t>The current status of nation-state level APTs for the energy industry</a:t>
            </a:r>
          </a:p>
          <a:p>
            <a:pPr marL="367029" lvl="1" indent="-183514">
              <a:lnSpc>
                <a:spcPts val="2379"/>
              </a:lnSpc>
              <a:buFont typeface="Arial"/>
              <a:buChar char="•"/>
            </a:pPr>
            <a:r>
              <a:rPr lang="en-US" sz="1699">
                <a:solidFill>
                  <a:srgbClr val="171616"/>
                </a:solidFill>
                <a:latin typeface="Inter"/>
              </a:rPr>
              <a:t> Defense-in-depth networking strategies</a:t>
            </a:r>
          </a:p>
          <a:p>
            <a:pPr marL="367029" lvl="1" indent="-183514">
              <a:lnSpc>
                <a:spcPts val="2379"/>
              </a:lnSpc>
              <a:buFont typeface="Arial"/>
              <a:buChar char="•"/>
            </a:pPr>
            <a:r>
              <a:rPr lang="en-US" sz="1699">
                <a:solidFill>
                  <a:srgbClr val="171616"/>
                </a:solidFill>
                <a:latin typeface="Inter"/>
              </a:rPr>
              <a:t> Dealing with various protocols in the network (utility protocols, manufacturing protocols, etc.)</a:t>
            </a:r>
          </a:p>
          <a:p>
            <a:pPr marL="367029" lvl="1" indent="-183514">
              <a:lnSpc>
                <a:spcPts val="2379"/>
              </a:lnSpc>
              <a:buFont typeface="Arial"/>
              <a:buChar char="•"/>
            </a:pPr>
            <a:r>
              <a:rPr lang="en-US" sz="1699">
                <a:solidFill>
                  <a:srgbClr val="171616"/>
                </a:solidFill>
                <a:latin typeface="Inter"/>
              </a:rPr>
              <a:t> Data protection</a:t>
            </a:r>
          </a:p>
          <a:p>
            <a:pPr marL="367029" lvl="1" indent="-183514">
              <a:lnSpc>
                <a:spcPts val="2379"/>
              </a:lnSpc>
              <a:buFont typeface="Arial"/>
              <a:buChar char="•"/>
            </a:pPr>
            <a:r>
              <a:rPr lang="en-US" sz="1699">
                <a:solidFill>
                  <a:srgbClr val="171616"/>
                </a:solidFill>
                <a:latin typeface="Inter"/>
              </a:rPr>
              <a:t> Architecting a network security solution to address cyber threats</a:t>
            </a:r>
          </a:p>
          <a:p>
            <a:pPr marL="367029" lvl="1" indent="-183514">
              <a:lnSpc>
                <a:spcPts val="2379"/>
              </a:lnSpc>
              <a:buFont typeface="Arial"/>
              <a:buChar char="•"/>
            </a:pPr>
            <a:r>
              <a:rPr lang="en-US" sz="1699">
                <a:solidFill>
                  <a:srgbClr val="171616"/>
                </a:solidFill>
                <a:latin typeface="Inter"/>
              </a:rPr>
              <a:t> Creating a culture of cyber compliance within a utility</a:t>
            </a:r>
          </a:p>
          <a:p>
            <a:pPr marL="367029" lvl="1" indent="-183514">
              <a:lnSpc>
                <a:spcPts val="2379"/>
              </a:lnSpc>
              <a:buFont typeface="Arial"/>
              <a:buChar char="•"/>
            </a:pPr>
            <a:r>
              <a:rPr lang="en-US" sz="1699">
                <a:solidFill>
                  <a:srgbClr val="171616"/>
                </a:solidFill>
                <a:latin typeface="Inter"/>
              </a:rPr>
              <a:t> Holistic approaches to achieving greater network visibility</a:t>
            </a:r>
          </a:p>
          <a:p>
            <a:pPr marL="367029" lvl="1" indent="-183514">
              <a:lnSpc>
                <a:spcPts val="2379"/>
              </a:lnSpc>
              <a:buFont typeface="Arial"/>
              <a:buChar char="•"/>
            </a:pPr>
            <a:r>
              <a:rPr lang="en-US" sz="1699">
                <a:solidFill>
                  <a:srgbClr val="171616"/>
                </a:solidFill>
                <a:latin typeface="Inter"/>
              </a:rPr>
              <a:t> Integrating natural gas, oil and pipeline industry as it relates to smart grid, SCADA &amp; control systems security</a:t>
            </a:r>
          </a:p>
          <a:p>
            <a:pPr marL="367029" lvl="1" indent="-183514">
              <a:lnSpc>
                <a:spcPts val="2379"/>
              </a:lnSpc>
              <a:buFont typeface="Arial"/>
              <a:buChar char="•"/>
            </a:pPr>
            <a:r>
              <a:rPr lang="en-US" sz="1699">
                <a:solidFill>
                  <a:srgbClr val="171616"/>
                </a:solidFill>
                <a:latin typeface="Inter"/>
              </a:rPr>
              <a:t> Addressing the IT / OT divide</a:t>
            </a:r>
          </a:p>
          <a:p>
            <a:pPr marL="367029" lvl="1" indent="-183514">
              <a:lnSpc>
                <a:spcPts val="2379"/>
              </a:lnSpc>
              <a:buFont typeface="Arial"/>
              <a:buChar char="•"/>
            </a:pPr>
            <a:r>
              <a:rPr lang="en-US" sz="1699">
                <a:solidFill>
                  <a:srgbClr val="171616"/>
                </a:solidFill>
                <a:latin typeface="Inter"/>
              </a:rPr>
              <a:t> Protecting substations and distribution and transmission infrastructure from cyber attacks</a:t>
            </a:r>
          </a:p>
          <a:p>
            <a:pPr marL="367029" lvl="1" indent="-183514">
              <a:lnSpc>
                <a:spcPts val="2379"/>
              </a:lnSpc>
              <a:buFont typeface="Arial"/>
              <a:buChar char="•"/>
            </a:pPr>
            <a:r>
              <a:rPr lang="en-US" sz="1699">
                <a:solidFill>
                  <a:srgbClr val="171616"/>
                </a:solidFill>
                <a:latin typeface="Inter"/>
              </a:rPr>
              <a:t> Cyber security for operational technologies and smart systems</a:t>
            </a:r>
          </a:p>
          <a:p>
            <a:pPr marL="367029" lvl="1" indent="-183514">
              <a:lnSpc>
                <a:spcPts val="2379"/>
              </a:lnSpc>
              <a:buFont typeface="Arial"/>
              <a:buChar char="•"/>
            </a:pPr>
            <a:r>
              <a:rPr lang="en-US" sz="1699">
                <a:solidFill>
                  <a:srgbClr val="171616"/>
                </a:solidFill>
                <a:latin typeface="Inter"/>
              </a:rPr>
              <a:t> Ensuring grid SCADA and PLC grid control networks cyber security</a:t>
            </a:r>
          </a:p>
          <a:p>
            <a:pPr marL="367029" lvl="1" indent="-183514">
              <a:lnSpc>
                <a:spcPts val="2379"/>
              </a:lnSpc>
              <a:buFont typeface="Arial"/>
              <a:buChar char="•"/>
            </a:pPr>
            <a:r>
              <a:rPr lang="en-US" sz="1699">
                <a:solidFill>
                  <a:srgbClr val="171616"/>
                </a:solidFill>
                <a:latin typeface="Inter"/>
              </a:rPr>
              <a:t> What works, what doesn't, and what to put in place</a:t>
            </a:r>
          </a:p>
          <a:p>
            <a:pPr marL="367029" lvl="1" indent="-183514">
              <a:lnSpc>
                <a:spcPts val="2379"/>
              </a:lnSpc>
              <a:buFont typeface="Arial"/>
              <a:buChar char="•"/>
            </a:pPr>
            <a:r>
              <a:rPr lang="en-US" sz="1699">
                <a:solidFill>
                  <a:srgbClr val="171616"/>
                </a:solidFill>
                <a:latin typeface="Inter"/>
              </a:rPr>
              <a:t> Steps for recovering from an industrial control system cyber breach</a:t>
            </a:r>
          </a:p>
          <a:p>
            <a:pPr marL="367029" lvl="1" indent="-183514">
              <a:lnSpc>
                <a:spcPts val="2379"/>
              </a:lnSpc>
              <a:buFont typeface="Arial"/>
              <a:buChar char="•"/>
            </a:pPr>
            <a:r>
              <a:rPr lang="en-US" sz="1699">
                <a:solidFill>
                  <a:srgbClr val="171616"/>
                </a:solidFill>
                <a:latin typeface="Inter"/>
              </a:rPr>
              <a:t> Best practices in reducing human sources of vulnerability</a:t>
            </a:r>
          </a:p>
          <a:p>
            <a:pPr>
              <a:lnSpc>
                <a:spcPts val="2314"/>
              </a:lnSpc>
            </a:pPr>
            <a:endParaRPr lang="en-US" sz="1699">
              <a:solidFill>
                <a:srgbClr val="171616"/>
              </a:solidFill>
              <a:latin typeface="Inter"/>
            </a:endParaRPr>
          </a:p>
        </p:txBody>
      </p:sp>
      <p:grpSp>
        <p:nvGrpSpPr>
          <p:cNvPr id="8" name="Group 8"/>
          <p:cNvGrpSpPr/>
          <p:nvPr/>
        </p:nvGrpSpPr>
        <p:grpSpPr>
          <a:xfrm>
            <a:off x="11560120" y="3463912"/>
            <a:ext cx="5410200" cy="5925363"/>
            <a:chOff x="0" y="0"/>
            <a:chExt cx="1973656" cy="2161589"/>
          </a:xfrm>
        </p:grpSpPr>
        <p:sp>
          <p:nvSpPr>
            <p:cNvPr id="9" name="Freeform 9"/>
            <p:cNvSpPr/>
            <p:nvPr/>
          </p:nvSpPr>
          <p:spPr>
            <a:xfrm>
              <a:off x="0" y="0"/>
              <a:ext cx="1973655" cy="2161588"/>
            </a:xfrm>
            <a:custGeom>
              <a:avLst/>
              <a:gdLst/>
              <a:ahLst/>
              <a:cxnLst/>
              <a:rect l="l" t="t" r="r" b="b"/>
              <a:pathLst>
                <a:path w="1973655" h="2161588">
                  <a:moveTo>
                    <a:pt x="0" y="0"/>
                  </a:moveTo>
                  <a:lnTo>
                    <a:pt x="1973655" y="0"/>
                  </a:lnTo>
                  <a:lnTo>
                    <a:pt x="1973655" y="2161588"/>
                  </a:lnTo>
                  <a:lnTo>
                    <a:pt x="0" y="2161588"/>
                  </a:lnTo>
                  <a:close/>
                </a:path>
              </a:pathLst>
            </a:custGeom>
            <a:solidFill>
              <a:srgbClr val="100F0D"/>
            </a:solidFill>
          </p:spPr>
          <p:txBody>
            <a:bodyPr/>
            <a:lstStyle/>
            <a:p>
              <a:endParaRPr lang="en-US"/>
            </a:p>
          </p:txBody>
        </p:sp>
      </p:grpSp>
      <p:sp>
        <p:nvSpPr>
          <p:cNvPr id="10" name="TextBox 10"/>
          <p:cNvSpPr txBox="1"/>
          <p:nvPr/>
        </p:nvSpPr>
        <p:spPr>
          <a:xfrm>
            <a:off x="11797762" y="3625816"/>
            <a:ext cx="4997443" cy="5342255"/>
          </a:xfrm>
          <a:prstGeom prst="rect">
            <a:avLst/>
          </a:prstGeom>
        </p:spPr>
        <p:txBody>
          <a:bodyPr lIns="0" tIns="0" rIns="0" bIns="0" rtlCol="0" anchor="t">
            <a:spAutoFit/>
          </a:bodyPr>
          <a:lstStyle/>
          <a:p>
            <a:pPr algn="just">
              <a:lnSpc>
                <a:spcPts val="2239"/>
              </a:lnSpc>
            </a:pPr>
            <a:r>
              <a:rPr lang="en-US" sz="1599">
                <a:solidFill>
                  <a:srgbClr val="FFFFFF"/>
                </a:solidFill>
                <a:latin typeface="Inter"/>
              </a:rPr>
              <a:t>Key points to consider include:</a:t>
            </a:r>
          </a:p>
          <a:p>
            <a:pPr marL="323850" lvl="1" indent="-161925">
              <a:lnSpc>
                <a:spcPts val="2100"/>
              </a:lnSpc>
              <a:buFont typeface="Arial"/>
              <a:buChar char="•"/>
            </a:pPr>
            <a:r>
              <a:rPr lang="en-US" sz="1500">
                <a:solidFill>
                  <a:srgbClr val="FFFFFF"/>
                </a:solidFill>
                <a:latin typeface="Inter"/>
              </a:rPr>
              <a:t>Threats in the energy industry</a:t>
            </a:r>
          </a:p>
          <a:p>
            <a:pPr marL="647700" lvl="2" indent="-215900">
              <a:lnSpc>
                <a:spcPts val="2100"/>
              </a:lnSpc>
              <a:buFont typeface="Arial"/>
              <a:buChar char="⚬"/>
            </a:pPr>
            <a:r>
              <a:rPr lang="en-US" sz="1500">
                <a:solidFill>
                  <a:srgbClr val="FFFFFF"/>
                </a:solidFill>
                <a:latin typeface="Inter"/>
              </a:rPr>
              <a:t>Incidents and warnings reported by CISA</a:t>
            </a:r>
          </a:p>
          <a:p>
            <a:pPr marL="647700" lvl="2" indent="-215900">
              <a:lnSpc>
                <a:spcPts val="2100"/>
              </a:lnSpc>
              <a:buFont typeface="Arial"/>
              <a:buChar char="⚬"/>
            </a:pPr>
            <a:r>
              <a:rPr lang="en-US" sz="1500">
                <a:solidFill>
                  <a:srgbClr val="FFFFFF"/>
                </a:solidFill>
                <a:latin typeface="Inter"/>
              </a:rPr>
              <a:t>Predictive models indicating potential chain reactions</a:t>
            </a:r>
          </a:p>
          <a:p>
            <a:pPr marL="323850" lvl="1" indent="-161925">
              <a:lnSpc>
                <a:spcPts val="2100"/>
              </a:lnSpc>
              <a:buFont typeface="Arial"/>
              <a:buChar char="•"/>
            </a:pPr>
            <a:r>
              <a:rPr lang="en-US" sz="1500">
                <a:solidFill>
                  <a:srgbClr val="FFFFFF"/>
                </a:solidFill>
                <a:latin typeface="Inter"/>
              </a:rPr>
              <a:t>IT &amp; OT integration</a:t>
            </a:r>
          </a:p>
          <a:p>
            <a:pPr marL="647700" lvl="2" indent="-215900">
              <a:lnSpc>
                <a:spcPts val="2100"/>
              </a:lnSpc>
              <a:buFont typeface="Arial"/>
              <a:buChar char="⚬"/>
            </a:pPr>
            <a:r>
              <a:rPr lang="en-US" sz="1500">
                <a:solidFill>
                  <a:srgbClr val="FFFFFF"/>
                </a:solidFill>
                <a:latin typeface="Inter"/>
              </a:rPr>
              <a:t>Incorporating Distributed Energy Resources</a:t>
            </a:r>
          </a:p>
          <a:p>
            <a:pPr marL="647700" lvl="2" indent="-215900">
              <a:lnSpc>
                <a:spcPts val="2100"/>
              </a:lnSpc>
              <a:buFont typeface="Arial"/>
              <a:buChar char="⚬"/>
            </a:pPr>
            <a:r>
              <a:rPr lang="en-US" sz="1500">
                <a:solidFill>
                  <a:srgbClr val="FFFFFF"/>
                </a:solidFill>
                <a:latin typeface="Inter"/>
              </a:rPr>
              <a:t>Ensuring cybersecurity for Operational Technology and Smart Systems</a:t>
            </a:r>
          </a:p>
          <a:p>
            <a:pPr marL="323850" lvl="1" indent="-161925">
              <a:lnSpc>
                <a:spcPts val="2100"/>
              </a:lnSpc>
              <a:buFont typeface="Arial"/>
              <a:buChar char="•"/>
            </a:pPr>
            <a:r>
              <a:rPr lang="en-US" sz="1500">
                <a:solidFill>
                  <a:srgbClr val="FFFFFF"/>
                </a:solidFill>
                <a:latin typeface="Inter"/>
              </a:rPr>
              <a:t>Concerns about the supply chain</a:t>
            </a:r>
          </a:p>
          <a:p>
            <a:pPr marL="647700" lvl="2" indent="-215900">
              <a:lnSpc>
                <a:spcPts val="2100"/>
              </a:lnSpc>
              <a:buFont typeface="Arial"/>
              <a:buChar char="⚬"/>
            </a:pPr>
            <a:r>
              <a:rPr lang="en-US" sz="1500">
                <a:solidFill>
                  <a:srgbClr val="FFFFFF"/>
                </a:solidFill>
                <a:latin typeface="Inter"/>
              </a:rPr>
              <a:t>Relating to power applications and equipment</a:t>
            </a:r>
          </a:p>
          <a:p>
            <a:pPr marL="323850" lvl="1" indent="-161925">
              <a:lnSpc>
                <a:spcPts val="2100"/>
              </a:lnSpc>
              <a:buFont typeface="Arial"/>
              <a:buChar char="•"/>
            </a:pPr>
            <a:r>
              <a:rPr lang="en-US" sz="1500">
                <a:solidFill>
                  <a:srgbClr val="FFFFFF"/>
                </a:solidFill>
                <a:latin typeface="Inter"/>
              </a:rPr>
              <a:t>Resource limitations</a:t>
            </a:r>
          </a:p>
          <a:p>
            <a:pPr marL="647700" lvl="2" indent="-215900">
              <a:lnSpc>
                <a:spcPts val="2100"/>
              </a:lnSpc>
              <a:buFont typeface="Arial"/>
              <a:buChar char="⚬"/>
            </a:pPr>
            <a:r>
              <a:rPr lang="en-US" sz="1500">
                <a:solidFill>
                  <a:srgbClr val="FFFFFF"/>
                </a:solidFill>
                <a:latin typeface="Inter"/>
              </a:rPr>
              <a:t>Challenges with personnel, tools, and partnerships</a:t>
            </a:r>
          </a:p>
          <a:p>
            <a:pPr marL="323850" lvl="1" indent="-161925">
              <a:lnSpc>
                <a:spcPts val="2100"/>
              </a:lnSpc>
              <a:buFont typeface="Arial"/>
              <a:buChar char="•"/>
            </a:pPr>
            <a:r>
              <a:rPr lang="en-US" sz="1500">
                <a:solidFill>
                  <a:srgbClr val="FFFFFF"/>
                </a:solidFill>
                <a:latin typeface="Inter"/>
              </a:rPr>
              <a:t>Comprehensive Cybersecurity</a:t>
            </a:r>
          </a:p>
          <a:p>
            <a:pPr marL="647700" lvl="2" indent="-215900">
              <a:lnSpc>
                <a:spcPts val="2100"/>
              </a:lnSpc>
              <a:buFont typeface="Arial"/>
              <a:buChar char="⚬"/>
            </a:pPr>
            <a:r>
              <a:rPr lang="en-US" sz="1500">
                <a:solidFill>
                  <a:srgbClr val="FFFFFF"/>
                </a:solidFill>
                <a:latin typeface="Inter"/>
              </a:rPr>
              <a:t>Understanding asset visibility</a:t>
            </a:r>
          </a:p>
          <a:p>
            <a:pPr marL="647700" lvl="2" indent="-215900">
              <a:lnSpc>
                <a:spcPts val="2100"/>
              </a:lnSpc>
              <a:buFont typeface="Arial"/>
              <a:buChar char="⚬"/>
            </a:pPr>
            <a:r>
              <a:rPr lang="en-US" sz="1500">
                <a:solidFill>
                  <a:srgbClr val="FFFFFF"/>
                </a:solidFill>
                <a:latin typeface="Inter"/>
              </a:rPr>
              <a:t>Addressing equipment vulnerabilities</a:t>
            </a:r>
          </a:p>
          <a:p>
            <a:pPr marL="647700" lvl="2" indent="-215900">
              <a:lnSpc>
                <a:spcPts val="2100"/>
              </a:lnSpc>
              <a:buFont typeface="Arial"/>
              <a:buChar char="⚬"/>
            </a:pPr>
            <a:r>
              <a:rPr lang="en-US" sz="1500">
                <a:solidFill>
                  <a:srgbClr val="FFFFFF"/>
                </a:solidFill>
                <a:latin typeface="Inter"/>
              </a:rPr>
              <a:t>Securing communication and Distributed Energy Resources endpoints</a:t>
            </a:r>
          </a:p>
          <a:p>
            <a:pPr marL="647700" lvl="2" indent="-215900">
              <a:lnSpc>
                <a:spcPts val="2100"/>
              </a:lnSpc>
              <a:buFont typeface="Arial"/>
              <a:buChar char="⚬"/>
            </a:pPr>
            <a:r>
              <a:rPr lang="en-US" sz="1500">
                <a:solidFill>
                  <a:srgbClr val="FFFFFF"/>
                </a:solidFill>
                <a:latin typeface="Inter"/>
              </a:rPr>
              <a:t>Implementing effective incident response</a:t>
            </a:r>
          </a:p>
        </p:txBody>
      </p:sp>
      <p:grpSp>
        <p:nvGrpSpPr>
          <p:cNvPr id="11" name="Group 11"/>
          <p:cNvGrpSpPr/>
          <p:nvPr/>
        </p:nvGrpSpPr>
        <p:grpSpPr>
          <a:xfrm>
            <a:off x="11560120" y="2054358"/>
            <a:ext cx="5410200" cy="1409554"/>
            <a:chOff x="0" y="0"/>
            <a:chExt cx="7213600" cy="1879406"/>
          </a:xfrm>
        </p:grpSpPr>
        <p:pic>
          <p:nvPicPr>
            <p:cNvPr id="12" name="Picture 12"/>
            <p:cNvPicPr>
              <a:picLocks noChangeAspect="1"/>
            </p:cNvPicPr>
            <p:nvPr/>
          </p:nvPicPr>
          <p:blipFill>
            <a:blip r:embed="rId5"/>
            <a:srcRect t="30447" b="30447"/>
            <a:stretch>
              <a:fillRect/>
            </a:stretch>
          </p:blipFill>
          <p:spPr>
            <a:xfrm>
              <a:off x="0" y="0"/>
              <a:ext cx="7213600" cy="1879406"/>
            </a:xfrm>
            <a:prstGeom prst="rect">
              <a:avLst/>
            </a:prstGeom>
          </p:spPr>
        </p:pic>
      </p:grpSp>
      <p:sp>
        <p:nvSpPr>
          <p:cNvPr id="13" name="TextBox 13"/>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920420" y="2009701"/>
            <a:ext cx="8728411" cy="1800849"/>
            <a:chOff x="0" y="0"/>
            <a:chExt cx="3184148" cy="656955"/>
          </a:xfrm>
        </p:grpSpPr>
        <p:sp>
          <p:nvSpPr>
            <p:cNvPr id="5" name="Freeform 5"/>
            <p:cNvSpPr/>
            <p:nvPr/>
          </p:nvSpPr>
          <p:spPr>
            <a:xfrm>
              <a:off x="0" y="0"/>
              <a:ext cx="3184148" cy="656955"/>
            </a:xfrm>
            <a:custGeom>
              <a:avLst/>
              <a:gdLst/>
              <a:ahLst/>
              <a:cxnLst/>
              <a:rect l="l" t="t" r="r" b="b"/>
              <a:pathLst>
                <a:path w="3184148" h="656955">
                  <a:moveTo>
                    <a:pt x="0" y="0"/>
                  </a:moveTo>
                  <a:lnTo>
                    <a:pt x="3184148" y="0"/>
                  </a:lnTo>
                  <a:lnTo>
                    <a:pt x="3184148" y="656955"/>
                  </a:lnTo>
                  <a:lnTo>
                    <a:pt x="0" y="656955"/>
                  </a:lnTo>
                  <a:close/>
                </a:path>
              </a:pathLst>
            </a:custGeom>
            <a:solidFill>
              <a:srgbClr val="EDECED"/>
            </a:solidFill>
          </p:spPr>
          <p:txBody>
            <a:bodyPr/>
            <a:lstStyle/>
            <a:p>
              <a:endParaRPr lang="en-US"/>
            </a:p>
          </p:txBody>
        </p:sp>
      </p:grpSp>
      <p:grpSp>
        <p:nvGrpSpPr>
          <p:cNvPr id="6" name="Group 6"/>
          <p:cNvGrpSpPr/>
          <p:nvPr/>
        </p:nvGrpSpPr>
        <p:grpSpPr>
          <a:xfrm>
            <a:off x="7920420" y="7412248"/>
            <a:ext cx="8728411" cy="1800849"/>
            <a:chOff x="0" y="0"/>
            <a:chExt cx="3184148" cy="656955"/>
          </a:xfrm>
        </p:grpSpPr>
        <p:sp>
          <p:nvSpPr>
            <p:cNvPr id="7" name="Freeform 7"/>
            <p:cNvSpPr/>
            <p:nvPr/>
          </p:nvSpPr>
          <p:spPr>
            <a:xfrm>
              <a:off x="0" y="0"/>
              <a:ext cx="3184148" cy="656955"/>
            </a:xfrm>
            <a:custGeom>
              <a:avLst/>
              <a:gdLst/>
              <a:ahLst/>
              <a:cxnLst/>
              <a:rect l="l" t="t" r="r" b="b"/>
              <a:pathLst>
                <a:path w="3184148" h="656955">
                  <a:moveTo>
                    <a:pt x="0" y="0"/>
                  </a:moveTo>
                  <a:lnTo>
                    <a:pt x="3184148" y="0"/>
                  </a:lnTo>
                  <a:lnTo>
                    <a:pt x="3184148" y="656955"/>
                  </a:lnTo>
                  <a:lnTo>
                    <a:pt x="0" y="656955"/>
                  </a:lnTo>
                  <a:close/>
                </a:path>
              </a:pathLst>
            </a:custGeom>
            <a:solidFill>
              <a:srgbClr val="000000">
                <a:alpha val="29804"/>
              </a:srgbClr>
            </a:solidFill>
          </p:spPr>
          <p:txBody>
            <a:bodyPr/>
            <a:lstStyle/>
            <a:p>
              <a:endParaRPr lang="en-US"/>
            </a:p>
          </p:txBody>
        </p:sp>
      </p:grpSp>
      <p:grpSp>
        <p:nvGrpSpPr>
          <p:cNvPr id="8" name="Group 8"/>
          <p:cNvGrpSpPr/>
          <p:nvPr/>
        </p:nvGrpSpPr>
        <p:grpSpPr>
          <a:xfrm>
            <a:off x="7920420" y="3810550"/>
            <a:ext cx="8728411" cy="1800849"/>
            <a:chOff x="0" y="0"/>
            <a:chExt cx="3184148" cy="656955"/>
          </a:xfrm>
        </p:grpSpPr>
        <p:sp>
          <p:nvSpPr>
            <p:cNvPr id="9" name="Freeform 9"/>
            <p:cNvSpPr/>
            <p:nvPr/>
          </p:nvSpPr>
          <p:spPr>
            <a:xfrm>
              <a:off x="0" y="0"/>
              <a:ext cx="3184148" cy="656955"/>
            </a:xfrm>
            <a:custGeom>
              <a:avLst/>
              <a:gdLst/>
              <a:ahLst/>
              <a:cxnLst/>
              <a:rect l="l" t="t" r="r" b="b"/>
              <a:pathLst>
                <a:path w="3184148" h="656955">
                  <a:moveTo>
                    <a:pt x="0" y="0"/>
                  </a:moveTo>
                  <a:lnTo>
                    <a:pt x="3184148" y="0"/>
                  </a:lnTo>
                  <a:lnTo>
                    <a:pt x="3184148" y="656955"/>
                  </a:lnTo>
                  <a:lnTo>
                    <a:pt x="0" y="656955"/>
                  </a:lnTo>
                  <a:close/>
                </a:path>
              </a:pathLst>
            </a:custGeom>
            <a:solidFill>
              <a:srgbClr val="B2B2B2">
                <a:alpha val="60000"/>
              </a:srgbClr>
            </a:solidFill>
          </p:spPr>
          <p:txBody>
            <a:bodyPr/>
            <a:lstStyle/>
            <a:p>
              <a:endParaRPr lang="en-US"/>
            </a:p>
          </p:txBody>
        </p:sp>
      </p:grpSp>
      <p:grpSp>
        <p:nvGrpSpPr>
          <p:cNvPr id="10" name="Group 10"/>
          <p:cNvGrpSpPr/>
          <p:nvPr/>
        </p:nvGrpSpPr>
        <p:grpSpPr>
          <a:xfrm>
            <a:off x="7920420" y="5611399"/>
            <a:ext cx="8728411" cy="1800849"/>
            <a:chOff x="0" y="0"/>
            <a:chExt cx="3184148" cy="656955"/>
          </a:xfrm>
        </p:grpSpPr>
        <p:sp>
          <p:nvSpPr>
            <p:cNvPr id="11" name="Freeform 11"/>
            <p:cNvSpPr/>
            <p:nvPr/>
          </p:nvSpPr>
          <p:spPr>
            <a:xfrm>
              <a:off x="0" y="0"/>
              <a:ext cx="3184148" cy="656955"/>
            </a:xfrm>
            <a:custGeom>
              <a:avLst/>
              <a:gdLst/>
              <a:ahLst/>
              <a:cxnLst/>
              <a:rect l="l" t="t" r="r" b="b"/>
              <a:pathLst>
                <a:path w="3184148" h="656955">
                  <a:moveTo>
                    <a:pt x="0" y="0"/>
                  </a:moveTo>
                  <a:lnTo>
                    <a:pt x="3184148" y="0"/>
                  </a:lnTo>
                  <a:lnTo>
                    <a:pt x="3184148" y="656955"/>
                  </a:lnTo>
                  <a:lnTo>
                    <a:pt x="0" y="656955"/>
                  </a:lnTo>
                  <a:close/>
                </a:path>
              </a:pathLst>
            </a:custGeom>
            <a:solidFill>
              <a:srgbClr val="B9B9B9">
                <a:alpha val="29804"/>
              </a:srgbClr>
            </a:solidFill>
          </p:spPr>
          <p:txBody>
            <a:bodyPr/>
            <a:lstStyle/>
            <a:p>
              <a:endParaRPr lang="en-US"/>
            </a:p>
          </p:txBody>
        </p:sp>
      </p:grpSp>
      <p:grpSp>
        <p:nvGrpSpPr>
          <p:cNvPr id="12" name="Group 12"/>
          <p:cNvGrpSpPr/>
          <p:nvPr/>
        </p:nvGrpSpPr>
        <p:grpSpPr>
          <a:xfrm>
            <a:off x="0" y="2009701"/>
            <a:ext cx="4494243" cy="7121613"/>
            <a:chOff x="0" y="0"/>
            <a:chExt cx="5992324" cy="9495484"/>
          </a:xfrm>
        </p:grpSpPr>
        <p:pic>
          <p:nvPicPr>
            <p:cNvPr id="13" name="Picture 13"/>
            <p:cNvPicPr>
              <a:picLocks noChangeAspect="1"/>
            </p:cNvPicPr>
            <p:nvPr/>
          </p:nvPicPr>
          <p:blipFill>
            <a:blip r:embed="rId5"/>
            <a:srcRect l="28957" r="28957"/>
            <a:stretch>
              <a:fillRect/>
            </a:stretch>
          </p:blipFill>
          <p:spPr>
            <a:xfrm>
              <a:off x="0" y="0"/>
              <a:ext cx="5992324" cy="9495484"/>
            </a:xfrm>
            <a:prstGeom prst="rect">
              <a:avLst/>
            </a:prstGeom>
          </p:spPr>
        </p:pic>
      </p:grpSp>
      <p:sp>
        <p:nvSpPr>
          <p:cNvPr id="14" name="TextBox 14"/>
          <p:cNvSpPr txBox="1"/>
          <p:nvPr/>
        </p:nvSpPr>
        <p:spPr>
          <a:xfrm rot="-5400000">
            <a:off x="2400084" y="4741559"/>
            <a:ext cx="7121613" cy="1739901"/>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Inter Bold"/>
              </a:rPr>
              <a:t>SMART GRID TECHNOLOGIES</a:t>
            </a:r>
          </a:p>
        </p:txBody>
      </p:sp>
      <p:sp>
        <p:nvSpPr>
          <p:cNvPr id="15" name="TextBox 15"/>
          <p:cNvSpPr txBox="1"/>
          <p:nvPr/>
        </p:nvSpPr>
        <p:spPr>
          <a:xfrm>
            <a:off x="8543635" y="5968587"/>
            <a:ext cx="3340953" cy="1153795"/>
          </a:xfrm>
          <a:prstGeom prst="rect">
            <a:avLst/>
          </a:prstGeom>
        </p:spPr>
        <p:txBody>
          <a:bodyPr lIns="0" tIns="0" rIns="0" bIns="0" rtlCol="0" anchor="t">
            <a:spAutoFit/>
          </a:bodyPr>
          <a:lstStyle/>
          <a:p>
            <a:pPr>
              <a:lnSpc>
                <a:spcPts val="3079"/>
              </a:lnSpc>
              <a:spcBef>
                <a:spcPct val="0"/>
              </a:spcBef>
            </a:pPr>
            <a:r>
              <a:rPr lang="en-US" sz="2199">
                <a:solidFill>
                  <a:srgbClr val="171616"/>
                </a:solidFill>
                <a:latin typeface="Inter Bold"/>
              </a:rPr>
              <a:t>Supervisory Control &amp; Data Acquisition  Systems (SCADA)</a:t>
            </a:r>
          </a:p>
        </p:txBody>
      </p:sp>
      <p:sp>
        <p:nvSpPr>
          <p:cNvPr id="16" name="TextBox 16"/>
          <p:cNvSpPr txBox="1"/>
          <p:nvPr/>
        </p:nvSpPr>
        <p:spPr>
          <a:xfrm>
            <a:off x="12092395" y="7742443"/>
            <a:ext cx="4556437" cy="1102360"/>
          </a:xfrm>
          <a:prstGeom prst="rect">
            <a:avLst/>
          </a:prstGeom>
        </p:spPr>
        <p:txBody>
          <a:bodyPr lIns="0" tIns="0" rIns="0" bIns="0" rtlCol="0" anchor="t">
            <a:spAutoFit/>
          </a:bodyPr>
          <a:lstStyle/>
          <a:p>
            <a:pPr>
              <a:lnSpc>
                <a:spcPts val="2239"/>
              </a:lnSpc>
            </a:pPr>
            <a:r>
              <a:rPr lang="en-US" sz="1599">
                <a:solidFill>
                  <a:srgbClr val="171616"/>
                </a:solidFill>
                <a:latin typeface="Inter"/>
              </a:rPr>
              <a:t>Advanced EMS for control centers outage management and automation</a:t>
            </a:r>
          </a:p>
          <a:p>
            <a:pPr>
              <a:lnSpc>
                <a:spcPts val="2239"/>
              </a:lnSpc>
            </a:pPr>
            <a:endParaRPr lang="en-US" sz="1599">
              <a:solidFill>
                <a:srgbClr val="171616"/>
              </a:solidFill>
              <a:latin typeface="Inter"/>
            </a:endParaRPr>
          </a:p>
          <a:p>
            <a:pPr>
              <a:lnSpc>
                <a:spcPts val="2239"/>
              </a:lnSpc>
              <a:spcBef>
                <a:spcPct val="0"/>
              </a:spcBef>
            </a:pPr>
            <a:r>
              <a:rPr lang="en-US" sz="1599">
                <a:solidFill>
                  <a:srgbClr val="171616"/>
                </a:solidFill>
                <a:latin typeface="Inter"/>
              </a:rPr>
              <a:t>GE Grid  OSI  Siemens  ABB</a:t>
            </a:r>
          </a:p>
        </p:txBody>
      </p:sp>
      <p:sp>
        <p:nvSpPr>
          <p:cNvPr id="17" name="TextBox 17"/>
          <p:cNvSpPr txBox="1"/>
          <p:nvPr/>
        </p:nvSpPr>
        <p:spPr>
          <a:xfrm>
            <a:off x="8543635" y="4310290"/>
            <a:ext cx="3340953" cy="763270"/>
          </a:xfrm>
          <a:prstGeom prst="rect">
            <a:avLst/>
          </a:prstGeom>
        </p:spPr>
        <p:txBody>
          <a:bodyPr lIns="0" tIns="0" rIns="0" bIns="0" rtlCol="0" anchor="t">
            <a:spAutoFit/>
          </a:bodyPr>
          <a:lstStyle/>
          <a:p>
            <a:pPr>
              <a:lnSpc>
                <a:spcPts val="3079"/>
              </a:lnSpc>
              <a:spcBef>
                <a:spcPct val="0"/>
              </a:spcBef>
            </a:pPr>
            <a:r>
              <a:rPr lang="en-US" sz="2199">
                <a:solidFill>
                  <a:srgbClr val="171616"/>
                </a:solidFill>
                <a:latin typeface="Inter Bold"/>
              </a:rPr>
              <a:t>Intelligence Electronic Devices</a:t>
            </a:r>
          </a:p>
        </p:txBody>
      </p:sp>
      <p:sp>
        <p:nvSpPr>
          <p:cNvPr id="18" name="TextBox 18"/>
          <p:cNvSpPr txBox="1"/>
          <p:nvPr/>
        </p:nvSpPr>
        <p:spPr>
          <a:xfrm>
            <a:off x="12092395" y="4002632"/>
            <a:ext cx="4556437" cy="1378585"/>
          </a:xfrm>
          <a:prstGeom prst="rect">
            <a:avLst/>
          </a:prstGeom>
        </p:spPr>
        <p:txBody>
          <a:bodyPr lIns="0" tIns="0" rIns="0" bIns="0" rtlCol="0" anchor="t">
            <a:spAutoFit/>
          </a:bodyPr>
          <a:lstStyle/>
          <a:p>
            <a:pPr>
              <a:lnSpc>
                <a:spcPts val="2239"/>
              </a:lnSpc>
            </a:pPr>
            <a:r>
              <a:rPr lang="en-US" sz="1599">
                <a:solidFill>
                  <a:srgbClr val="171616"/>
                </a:solidFill>
                <a:latin typeface="Inter"/>
              </a:rPr>
              <a:t>Protection, control, measurement and automation via relays, meters, sensors and substation automation devices</a:t>
            </a:r>
          </a:p>
          <a:p>
            <a:pPr>
              <a:lnSpc>
                <a:spcPts val="2239"/>
              </a:lnSpc>
            </a:pPr>
            <a:endParaRPr lang="en-US" sz="1599">
              <a:solidFill>
                <a:srgbClr val="171616"/>
              </a:solidFill>
              <a:latin typeface="Inter"/>
            </a:endParaRPr>
          </a:p>
          <a:p>
            <a:pPr>
              <a:lnSpc>
                <a:spcPts val="2239"/>
              </a:lnSpc>
              <a:spcBef>
                <a:spcPct val="0"/>
              </a:spcBef>
            </a:pPr>
            <a:r>
              <a:rPr lang="en-US" sz="1599">
                <a:solidFill>
                  <a:srgbClr val="171616"/>
                </a:solidFill>
                <a:latin typeface="Inter"/>
              </a:rPr>
              <a:t>ABB  Siemens  GE  Schneider Electric</a:t>
            </a:r>
          </a:p>
        </p:txBody>
      </p:sp>
      <p:sp>
        <p:nvSpPr>
          <p:cNvPr id="19" name="TextBox 19"/>
          <p:cNvSpPr txBox="1"/>
          <p:nvPr/>
        </p:nvSpPr>
        <p:spPr>
          <a:xfrm>
            <a:off x="8543635" y="2513880"/>
            <a:ext cx="3340953" cy="763270"/>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Inter Bold"/>
              </a:rPr>
              <a:t>Advanced Metering Infrastructure</a:t>
            </a:r>
          </a:p>
        </p:txBody>
      </p:sp>
      <p:sp>
        <p:nvSpPr>
          <p:cNvPr id="20" name="TextBox 20"/>
          <p:cNvSpPr txBox="1"/>
          <p:nvPr/>
        </p:nvSpPr>
        <p:spPr>
          <a:xfrm>
            <a:off x="12092395" y="2353860"/>
            <a:ext cx="4556437" cy="1092835"/>
          </a:xfrm>
          <a:prstGeom prst="rect">
            <a:avLst/>
          </a:prstGeom>
        </p:spPr>
        <p:txBody>
          <a:bodyPr lIns="0" tIns="0" rIns="0" bIns="0" rtlCol="0" anchor="t">
            <a:spAutoFit/>
          </a:bodyPr>
          <a:lstStyle/>
          <a:p>
            <a:pPr>
              <a:lnSpc>
                <a:spcPts val="2239"/>
              </a:lnSpc>
            </a:pPr>
            <a:r>
              <a:rPr lang="en-US" sz="1599">
                <a:solidFill>
                  <a:srgbClr val="000000"/>
                </a:solidFill>
                <a:latin typeface="Open Sans"/>
              </a:rPr>
              <a:t>AMI Meters, communication networks and meter data management software</a:t>
            </a:r>
          </a:p>
          <a:p>
            <a:pPr>
              <a:lnSpc>
                <a:spcPts val="2239"/>
              </a:lnSpc>
            </a:pPr>
            <a:endParaRPr lang="en-US" sz="1599">
              <a:solidFill>
                <a:srgbClr val="000000"/>
              </a:solidFill>
              <a:latin typeface="Open Sans"/>
            </a:endParaRPr>
          </a:p>
          <a:p>
            <a:pPr>
              <a:lnSpc>
                <a:spcPts val="2239"/>
              </a:lnSpc>
              <a:spcBef>
                <a:spcPct val="0"/>
              </a:spcBef>
            </a:pPr>
            <a:r>
              <a:rPr lang="en-US" sz="1599">
                <a:solidFill>
                  <a:srgbClr val="000000"/>
                </a:solidFill>
                <a:latin typeface="Open Sans"/>
              </a:rPr>
              <a:t>Itron  Lands-Gyr  Aclara  Honeywell</a:t>
            </a:r>
          </a:p>
        </p:txBody>
      </p:sp>
      <p:sp>
        <p:nvSpPr>
          <p:cNvPr id="21" name="TextBox 21"/>
          <p:cNvSpPr txBox="1"/>
          <p:nvPr/>
        </p:nvSpPr>
        <p:spPr>
          <a:xfrm>
            <a:off x="12092395" y="5856192"/>
            <a:ext cx="4556437" cy="1378585"/>
          </a:xfrm>
          <a:prstGeom prst="rect">
            <a:avLst/>
          </a:prstGeom>
        </p:spPr>
        <p:txBody>
          <a:bodyPr lIns="0" tIns="0" rIns="0" bIns="0" rtlCol="0" anchor="t">
            <a:spAutoFit/>
          </a:bodyPr>
          <a:lstStyle/>
          <a:p>
            <a:pPr>
              <a:lnSpc>
                <a:spcPts val="2239"/>
              </a:lnSpc>
            </a:pPr>
            <a:r>
              <a:rPr lang="en-US" sz="1599">
                <a:solidFill>
                  <a:srgbClr val="171616"/>
                </a:solidFill>
                <a:latin typeface="Inter"/>
              </a:rPr>
              <a:t>SCADA Solutions for power utilities and renewable energy, power transmission and distribution monitoring</a:t>
            </a:r>
          </a:p>
          <a:p>
            <a:pPr>
              <a:lnSpc>
                <a:spcPts val="2239"/>
              </a:lnSpc>
            </a:pPr>
            <a:endParaRPr lang="en-US" sz="1599">
              <a:solidFill>
                <a:srgbClr val="171616"/>
              </a:solidFill>
              <a:latin typeface="Inter"/>
            </a:endParaRPr>
          </a:p>
          <a:p>
            <a:pPr>
              <a:lnSpc>
                <a:spcPts val="2239"/>
              </a:lnSpc>
              <a:spcBef>
                <a:spcPct val="0"/>
              </a:spcBef>
            </a:pPr>
            <a:r>
              <a:rPr lang="en-US" sz="1599">
                <a:solidFill>
                  <a:srgbClr val="171616"/>
                </a:solidFill>
                <a:latin typeface="Inter"/>
              </a:rPr>
              <a:t>Schneider Electric  ABB  OSI  Siemens</a:t>
            </a:r>
          </a:p>
        </p:txBody>
      </p:sp>
      <p:sp>
        <p:nvSpPr>
          <p:cNvPr id="22" name="TextBox 22"/>
          <p:cNvSpPr txBox="1"/>
          <p:nvPr/>
        </p:nvSpPr>
        <p:spPr>
          <a:xfrm>
            <a:off x="8543635" y="7896054"/>
            <a:ext cx="3340953" cy="763270"/>
          </a:xfrm>
          <a:prstGeom prst="rect">
            <a:avLst/>
          </a:prstGeom>
        </p:spPr>
        <p:txBody>
          <a:bodyPr lIns="0" tIns="0" rIns="0" bIns="0" rtlCol="0" anchor="t">
            <a:spAutoFit/>
          </a:bodyPr>
          <a:lstStyle/>
          <a:p>
            <a:pPr>
              <a:lnSpc>
                <a:spcPts val="3079"/>
              </a:lnSpc>
              <a:spcBef>
                <a:spcPct val="0"/>
              </a:spcBef>
            </a:pPr>
            <a:r>
              <a:rPr lang="en-US" sz="2199">
                <a:solidFill>
                  <a:srgbClr val="171616"/>
                </a:solidFill>
                <a:latin typeface="Inter Bold"/>
              </a:rPr>
              <a:t>Energy Management Systems (EMS)</a:t>
            </a:r>
          </a:p>
        </p:txBody>
      </p:sp>
      <p:sp>
        <p:nvSpPr>
          <p:cNvPr id="23" name="TextBox 23"/>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grpSp>
        <p:nvGrpSpPr>
          <p:cNvPr id="24" name="Group 24"/>
          <p:cNvGrpSpPr/>
          <p:nvPr/>
        </p:nvGrpSpPr>
        <p:grpSpPr>
          <a:xfrm>
            <a:off x="17898006" y="8232317"/>
            <a:ext cx="399519" cy="1025983"/>
            <a:chOff x="0" y="0"/>
            <a:chExt cx="1280047" cy="3287216"/>
          </a:xfrm>
        </p:grpSpPr>
        <p:sp>
          <p:nvSpPr>
            <p:cNvPr id="25" name="Freeform 2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6947790" y="1028700"/>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756167" y="2674929"/>
            <a:ext cx="5410200" cy="4826644"/>
            <a:chOff x="0" y="0"/>
            <a:chExt cx="1973656" cy="1760773"/>
          </a:xfrm>
        </p:grpSpPr>
        <p:sp>
          <p:nvSpPr>
            <p:cNvPr id="5" name="Freeform 5"/>
            <p:cNvSpPr/>
            <p:nvPr/>
          </p:nvSpPr>
          <p:spPr>
            <a:xfrm>
              <a:off x="0" y="0"/>
              <a:ext cx="1973655" cy="1760773"/>
            </a:xfrm>
            <a:custGeom>
              <a:avLst/>
              <a:gdLst/>
              <a:ahLst/>
              <a:cxnLst/>
              <a:rect l="l" t="t" r="r" b="b"/>
              <a:pathLst>
                <a:path w="1973655" h="1760773">
                  <a:moveTo>
                    <a:pt x="0" y="0"/>
                  </a:moveTo>
                  <a:lnTo>
                    <a:pt x="1973655" y="0"/>
                  </a:lnTo>
                  <a:lnTo>
                    <a:pt x="1973655" y="1760773"/>
                  </a:lnTo>
                  <a:lnTo>
                    <a:pt x="0" y="1760773"/>
                  </a:lnTo>
                  <a:close/>
                </a:path>
              </a:pathLst>
            </a:custGeom>
            <a:solidFill>
              <a:srgbClr val="171616"/>
            </a:solidFill>
          </p:spPr>
          <p:txBody>
            <a:bodyPr/>
            <a:lstStyle/>
            <a:p>
              <a:endParaRPr lang="en-US"/>
            </a:p>
          </p:txBody>
        </p:sp>
      </p:grpSp>
      <p:grpSp>
        <p:nvGrpSpPr>
          <p:cNvPr id="6" name="Group 6"/>
          <p:cNvGrpSpPr/>
          <p:nvPr/>
        </p:nvGrpSpPr>
        <p:grpSpPr>
          <a:xfrm>
            <a:off x="6345967" y="2674929"/>
            <a:ext cx="5410200" cy="4826644"/>
            <a:chOff x="0" y="0"/>
            <a:chExt cx="1973656" cy="1760773"/>
          </a:xfrm>
        </p:grpSpPr>
        <p:sp>
          <p:nvSpPr>
            <p:cNvPr id="7" name="Freeform 7"/>
            <p:cNvSpPr/>
            <p:nvPr/>
          </p:nvSpPr>
          <p:spPr>
            <a:xfrm>
              <a:off x="0" y="0"/>
              <a:ext cx="1973655" cy="1760773"/>
            </a:xfrm>
            <a:custGeom>
              <a:avLst/>
              <a:gdLst/>
              <a:ahLst/>
              <a:cxnLst/>
              <a:rect l="l" t="t" r="r" b="b"/>
              <a:pathLst>
                <a:path w="1973655" h="1760773">
                  <a:moveTo>
                    <a:pt x="0" y="0"/>
                  </a:moveTo>
                  <a:lnTo>
                    <a:pt x="1973655" y="0"/>
                  </a:lnTo>
                  <a:lnTo>
                    <a:pt x="1973655" y="1760773"/>
                  </a:lnTo>
                  <a:lnTo>
                    <a:pt x="0" y="1760773"/>
                  </a:lnTo>
                  <a:close/>
                </a:path>
              </a:pathLst>
            </a:custGeom>
            <a:solidFill>
              <a:srgbClr val="F4F2F2">
                <a:alpha val="60000"/>
              </a:srgbClr>
            </a:solidFill>
          </p:spPr>
          <p:txBody>
            <a:bodyPr/>
            <a:lstStyle/>
            <a:p>
              <a:endParaRPr lang="en-US"/>
            </a:p>
          </p:txBody>
        </p:sp>
      </p:grpSp>
      <p:grpSp>
        <p:nvGrpSpPr>
          <p:cNvPr id="8" name="Group 8"/>
          <p:cNvGrpSpPr/>
          <p:nvPr/>
        </p:nvGrpSpPr>
        <p:grpSpPr>
          <a:xfrm>
            <a:off x="874481" y="2674929"/>
            <a:ext cx="5410200" cy="4826644"/>
            <a:chOff x="0" y="0"/>
            <a:chExt cx="1973656" cy="1760773"/>
          </a:xfrm>
        </p:grpSpPr>
        <p:sp>
          <p:nvSpPr>
            <p:cNvPr id="9" name="Freeform 9"/>
            <p:cNvSpPr/>
            <p:nvPr/>
          </p:nvSpPr>
          <p:spPr>
            <a:xfrm>
              <a:off x="0" y="0"/>
              <a:ext cx="1973655" cy="1760773"/>
            </a:xfrm>
            <a:custGeom>
              <a:avLst/>
              <a:gdLst/>
              <a:ahLst/>
              <a:cxnLst/>
              <a:rect l="l" t="t" r="r" b="b"/>
              <a:pathLst>
                <a:path w="1973655" h="1760773">
                  <a:moveTo>
                    <a:pt x="0" y="0"/>
                  </a:moveTo>
                  <a:lnTo>
                    <a:pt x="1973655" y="0"/>
                  </a:lnTo>
                  <a:lnTo>
                    <a:pt x="1973655" y="1760773"/>
                  </a:lnTo>
                  <a:lnTo>
                    <a:pt x="0" y="1760773"/>
                  </a:lnTo>
                  <a:close/>
                </a:path>
              </a:pathLst>
            </a:custGeom>
            <a:solidFill>
              <a:srgbClr val="F4F2F2">
                <a:alpha val="29804"/>
              </a:srgbClr>
            </a:solidFill>
          </p:spPr>
          <p:txBody>
            <a:bodyPr/>
            <a:lstStyle/>
            <a:p>
              <a:endParaRPr lang="en-US"/>
            </a:p>
          </p:txBody>
        </p:sp>
      </p:grpSp>
      <p:sp>
        <p:nvSpPr>
          <p:cNvPr id="10" name="Freeform 10"/>
          <p:cNvSpPr/>
          <p:nvPr/>
        </p:nvSpPr>
        <p:spPr>
          <a:xfrm>
            <a:off x="1301888" y="3284355"/>
            <a:ext cx="895106" cy="534826"/>
          </a:xfrm>
          <a:custGeom>
            <a:avLst/>
            <a:gdLst/>
            <a:ahLst/>
            <a:cxnLst/>
            <a:rect l="l" t="t" r="r" b="b"/>
            <a:pathLst>
              <a:path w="895106" h="534826">
                <a:moveTo>
                  <a:pt x="0" y="0"/>
                </a:moveTo>
                <a:lnTo>
                  <a:pt x="895106" y="0"/>
                </a:lnTo>
                <a:lnTo>
                  <a:pt x="895106" y="534826"/>
                </a:lnTo>
                <a:lnTo>
                  <a:pt x="0" y="534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945292" y="4300996"/>
            <a:ext cx="4825077" cy="3302635"/>
          </a:xfrm>
          <a:prstGeom prst="rect">
            <a:avLst/>
          </a:prstGeom>
        </p:spPr>
        <p:txBody>
          <a:bodyPr lIns="0" tIns="0" rIns="0" bIns="0" rtlCol="0" anchor="t">
            <a:spAutoFit/>
          </a:bodyPr>
          <a:lstStyle/>
          <a:p>
            <a:pPr>
              <a:lnSpc>
                <a:spcPts val="2239"/>
              </a:lnSpc>
            </a:pPr>
            <a:r>
              <a:rPr lang="en-US" sz="1599">
                <a:solidFill>
                  <a:srgbClr val="171616"/>
                </a:solidFill>
                <a:latin typeface="Open Sans"/>
              </a:rPr>
              <a:t>Advanced SCADA systems should provide granular, real-time data on the status, output, and health of DERs, such as solar panels, wind turbines, and battery storage systems.</a:t>
            </a:r>
          </a:p>
          <a:p>
            <a:pPr>
              <a:lnSpc>
                <a:spcPts val="2239"/>
              </a:lnSpc>
            </a:pPr>
            <a:endParaRPr lang="en-US" sz="1599">
              <a:solidFill>
                <a:srgbClr val="171616"/>
              </a:solidFill>
              <a:latin typeface="Open Sans"/>
            </a:endParaRPr>
          </a:p>
          <a:p>
            <a:pPr>
              <a:lnSpc>
                <a:spcPts val="2239"/>
              </a:lnSpc>
            </a:pPr>
            <a:r>
              <a:rPr lang="en-US" sz="1599">
                <a:solidFill>
                  <a:srgbClr val="171616"/>
                </a:solidFill>
                <a:latin typeface="Open Sans"/>
              </a:rPr>
              <a:t>This data can be collected through a network of smart meters, sensors, and IoT devices, enabling operators to monitor DER performance at both the individual and aggregate levels.</a:t>
            </a:r>
          </a:p>
          <a:p>
            <a:pPr>
              <a:lnSpc>
                <a:spcPts val="2239"/>
              </a:lnSpc>
            </a:pPr>
            <a:endParaRPr lang="en-US" sz="1599">
              <a:solidFill>
                <a:srgbClr val="171616"/>
              </a:solidFill>
              <a:latin typeface="Open Sans"/>
            </a:endParaRPr>
          </a:p>
          <a:p>
            <a:pPr>
              <a:lnSpc>
                <a:spcPts val="2239"/>
              </a:lnSpc>
            </a:pPr>
            <a:endParaRPr lang="en-US" sz="1599">
              <a:solidFill>
                <a:srgbClr val="171616"/>
              </a:solidFill>
              <a:latin typeface="Open Sans"/>
            </a:endParaRPr>
          </a:p>
          <a:p>
            <a:pPr>
              <a:lnSpc>
                <a:spcPts val="2239"/>
              </a:lnSpc>
              <a:spcBef>
                <a:spcPct val="0"/>
              </a:spcBef>
            </a:pPr>
            <a:endParaRPr lang="en-US" sz="1599">
              <a:solidFill>
                <a:srgbClr val="171616"/>
              </a:solidFill>
              <a:latin typeface="Open Sans"/>
            </a:endParaRPr>
          </a:p>
        </p:txBody>
      </p:sp>
      <p:sp>
        <p:nvSpPr>
          <p:cNvPr id="12" name="Freeform 12"/>
          <p:cNvSpPr/>
          <p:nvPr/>
        </p:nvSpPr>
        <p:spPr>
          <a:xfrm>
            <a:off x="7115937" y="3083181"/>
            <a:ext cx="1160967" cy="791816"/>
          </a:xfrm>
          <a:custGeom>
            <a:avLst/>
            <a:gdLst/>
            <a:ahLst/>
            <a:cxnLst/>
            <a:rect l="l" t="t" r="r" b="b"/>
            <a:pathLst>
              <a:path w="1160967" h="791816">
                <a:moveTo>
                  <a:pt x="0" y="0"/>
                </a:moveTo>
                <a:lnTo>
                  <a:pt x="1160968" y="0"/>
                </a:lnTo>
                <a:lnTo>
                  <a:pt x="1160968" y="791816"/>
                </a:lnTo>
                <a:lnTo>
                  <a:pt x="0" y="7918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AutoShape 13"/>
          <p:cNvSpPr/>
          <p:nvPr/>
        </p:nvSpPr>
        <p:spPr>
          <a:xfrm flipH="1">
            <a:off x="3579581" y="7539673"/>
            <a:ext cx="0" cy="551025"/>
          </a:xfrm>
          <a:prstGeom prst="line">
            <a:avLst/>
          </a:prstGeom>
          <a:ln w="66675" cap="flat">
            <a:solidFill>
              <a:srgbClr val="B2B2B2"/>
            </a:solidFill>
            <a:prstDash val="solid"/>
            <a:headEnd type="none" w="sm" len="sm"/>
            <a:tailEnd type="arrow" w="med" len="sm"/>
          </a:ln>
        </p:spPr>
        <p:txBody>
          <a:bodyPr/>
          <a:lstStyle/>
          <a:p>
            <a:endParaRPr lang="en-US"/>
          </a:p>
        </p:txBody>
      </p:sp>
      <p:grpSp>
        <p:nvGrpSpPr>
          <p:cNvPr id="14" name="Group 14"/>
          <p:cNvGrpSpPr/>
          <p:nvPr/>
        </p:nvGrpSpPr>
        <p:grpSpPr>
          <a:xfrm>
            <a:off x="945292" y="8125063"/>
            <a:ext cx="5400675" cy="1722649"/>
            <a:chOff x="0" y="0"/>
            <a:chExt cx="1422400" cy="453702"/>
          </a:xfrm>
        </p:grpSpPr>
        <p:sp>
          <p:nvSpPr>
            <p:cNvPr id="15" name="Freeform 15"/>
            <p:cNvSpPr/>
            <p:nvPr/>
          </p:nvSpPr>
          <p:spPr>
            <a:xfrm>
              <a:off x="0" y="0"/>
              <a:ext cx="1422400" cy="453702"/>
            </a:xfrm>
            <a:custGeom>
              <a:avLst/>
              <a:gdLst/>
              <a:ahLst/>
              <a:cxnLst/>
              <a:rect l="l" t="t" r="r" b="b"/>
              <a:pathLst>
                <a:path w="1422400" h="453702">
                  <a:moveTo>
                    <a:pt x="0" y="0"/>
                  </a:moveTo>
                  <a:lnTo>
                    <a:pt x="1422400" y="0"/>
                  </a:lnTo>
                  <a:lnTo>
                    <a:pt x="1422400" y="453702"/>
                  </a:lnTo>
                  <a:lnTo>
                    <a:pt x="0" y="453702"/>
                  </a:lnTo>
                  <a:close/>
                </a:path>
              </a:pathLst>
            </a:custGeom>
            <a:solidFill>
              <a:srgbClr val="EDECED"/>
            </a:solidFill>
          </p:spPr>
          <p:txBody>
            <a:bodyPr/>
            <a:lstStyle/>
            <a:p>
              <a:endParaRPr lang="en-US"/>
            </a:p>
          </p:txBody>
        </p:sp>
        <p:sp>
          <p:nvSpPr>
            <p:cNvPr id="16" name="TextBox 16"/>
            <p:cNvSpPr txBox="1"/>
            <p:nvPr/>
          </p:nvSpPr>
          <p:spPr>
            <a:xfrm>
              <a:off x="0" y="-28575"/>
              <a:ext cx="1422400" cy="482277"/>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6972684" y="4300996"/>
            <a:ext cx="4343168" cy="3578860"/>
          </a:xfrm>
          <a:prstGeom prst="rect">
            <a:avLst/>
          </a:prstGeom>
        </p:spPr>
        <p:txBody>
          <a:bodyPr lIns="0" tIns="0" rIns="0" bIns="0" rtlCol="0" anchor="t">
            <a:spAutoFit/>
          </a:bodyPr>
          <a:lstStyle/>
          <a:p>
            <a:pPr>
              <a:lnSpc>
                <a:spcPts val="2239"/>
              </a:lnSpc>
            </a:pPr>
            <a:r>
              <a:rPr lang="en-US" sz="1599">
                <a:solidFill>
                  <a:srgbClr val="171616"/>
                </a:solidFill>
                <a:latin typeface="Open Sans"/>
              </a:rPr>
              <a:t>SCADA systems should enable operators to remotely control and optimize the operation of DERs based on factors such as energy demand, weather conditions, and grid stability.</a:t>
            </a:r>
          </a:p>
          <a:p>
            <a:pPr>
              <a:lnSpc>
                <a:spcPts val="2239"/>
              </a:lnSpc>
            </a:pPr>
            <a:endParaRPr lang="en-US" sz="1599">
              <a:solidFill>
                <a:srgbClr val="171616"/>
              </a:solidFill>
              <a:latin typeface="Open Sans"/>
            </a:endParaRPr>
          </a:p>
          <a:p>
            <a:pPr>
              <a:lnSpc>
                <a:spcPts val="2239"/>
              </a:lnSpc>
            </a:pPr>
            <a:r>
              <a:rPr lang="en-US" sz="1599">
                <a:solidFill>
                  <a:srgbClr val="171616"/>
                </a:solidFill>
                <a:latin typeface="Open Sans"/>
              </a:rPr>
              <a:t>This can be achieved through the use of advanced algorithms, machine learning, and artificial intelligence techniques that can automatically adjust DER settings and dispatch resources as needed.</a:t>
            </a:r>
          </a:p>
          <a:p>
            <a:pPr>
              <a:lnSpc>
                <a:spcPts val="2239"/>
              </a:lnSpc>
            </a:pPr>
            <a:endParaRPr lang="en-US" sz="1599">
              <a:solidFill>
                <a:srgbClr val="171616"/>
              </a:solidFill>
              <a:latin typeface="Open Sans"/>
            </a:endParaRPr>
          </a:p>
          <a:p>
            <a:pPr>
              <a:lnSpc>
                <a:spcPts val="2239"/>
              </a:lnSpc>
              <a:spcBef>
                <a:spcPct val="0"/>
              </a:spcBef>
            </a:pPr>
            <a:endParaRPr lang="en-US" sz="1599">
              <a:solidFill>
                <a:srgbClr val="171616"/>
              </a:solidFill>
              <a:latin typeface="Open Sans"/>
            </a:endParaRPr>
          </a:p>
        </p:txBody>
      </p:sp>
      <p:sp>
        <p:nvSpPr>
          <p:cNvPr id="18" name="TextBox 18"/>
          <p:cNvSpPr txBox="1"/>
          <p:nvPr/>
        </p:nvSpPr>
        <p:spPr>
          <a:xfrm>
            <a:off x="12518167" y="4300996"/>
            <a:ext cx="4333143" cy="3578860"/>
          </a:xfrm>
          <a:prstGeom prst="rect">
            <a:avLst/>
          </a:prstGeom>
        </p:spPr>
        <p:txBody>
          <a:bodyPr lIns="0" tIns="0" rIns="0" bIns="0" rtlCol="0" anchor="t">
            <a:spAutoFit/>
          </a:bodyPr>
          <a:lstStyle/>
          <a:p>
            <a:pPr>
              <a:lnSpc>
                <a:spcPts val="2239"/>
              </a:lnSpc>
            </a:pPr>
            <a:r>
              <a:rPr lang="en-US" sz="1599">
                <a:solidFill>
                  <a:srgbClr val="FFFFFF"/>
                </a:solidFill>
                <a:latin typeface="Open Sans"/>
              </a:rPr>
              <a:t>Advanced SCADA systems should seamlessly integrate with other grid management systems, such as energy management systems (EMS), distribution management systems (DMS), and outage management systems (OMS).</a:t>
            </a:r>
          </a:p>
          <a:p>
            <a:pPr>
              <a:lnSpc>
                <a:spcPts val="2239"/>
              </a:lnSpc>
            </a:pPr>
            <a:endParaRPr lang="en-US" sz="1599">
              <a:solidFill>
                <a:srgbClr val="FFFFFF"/>
              </a:solidFill>
              <a:latin typeface="Open Sans"/>
            </a:endParaRPr>
          </a:p>
          <a:p>
            <a:pPr>
              <a:lnSpc>
                <a:spcPts val="2239"/>
              </a:lnSpc>
            </a:pPr>
            <a:r>
              <a:rPr lang="en-US" sz="1599">
                <a:solidFill>
                  <a:srgbClr val="FFFFFF"/>
                </a:solidFill>
                <a:latin typeface="Open Sans"/>
              </a:rPr>
              <a:t>This integration enables a holistic view of the grid and allows for coordinated control and optimization of DERs in conjunction with other grid assets and operations.</a:t>
            </a:r>
          </a:p>
          <a:p>
            <a:pPr>
              <a:lnSpc>
                <a:spcPts val="2239"/>
              </a:lnSpc>
            </a:pPr>
            <a:endParaRPr lang="en-US" sz="1599">
              <a:solidFill>
                <a:srgbClr val="FFFFFF"/>
              </a:solidFill>
              <a:latin typeface="Open Sans"/>
            </a:endParaRPr>
          </a:p>
          <a:p>
            <a:pPr>
              <a:lnSpc>
                <a:spcPts val="2239"/>
              </a:lnSpc>
              <a:spcBef>
                <a:spcPct val="0"/>
              </a:spcBef>
            </a:pPr>
            <a:endParaRPr lang="en-US" sz="1599">
              <a:solidFill>
                <a:srgbClr val="FFFFFF"/>
              </a:solidFill>
              <a:latin typeface="Open Sans"/>
            </a:endParaRPr>
          </a:p>
        </p:txBody>
      </p:sp>
      <p:sp>
        <p:nvSpPr>
          <p:cNvPr id="19" name="AutoShape 19"/>
          <p:cNvSpPr/>
          <p:nvPr/>
        </p:nvSpPr>
        <p:spPr>
          <a:xfrm>
            <a:off x="9001161" y="7539673"/>
            <a:ext cx="0" cy="551025"/>
          </a:xfrm>
          <a:prstGeom prst="line">
            <a:avLst/>
          </a:prstGeom>
          <a:ln w="66675" cap="flat">
            <a:solidFill>
              <a:srgbClr val="474747"/>
            </a:solidFill>
            <a:prstDash val="solid"/>
            <a:headEnd type="none" w="sm" len="sm"/>
            <a:tailEnd type="arrow" w="med" len="sm"/>
          </a:ln>
        </p:spPr>
        <p:txBody>
          <a:bodyPr/>
          <a:lstStyle/>
          <a:p>
            <a:endParaRPr lang="en-US"/>
          </a:p>
        </p:txBody>
      </p:sp>
      <p:grpSp>
        <p:nvGrpSpPr>
          <p:cNvPr id="20" name="Group 20"/>
          <p:cNvGrpSpPr/>
          <p:nvPr/>
        </p:nvGrpSpPr>
        <p:grpSpPr>
          <a:xfrm>
            <a:off x="6366872" y="8131124"/>
            <a:ext cx="5400675" cy="1716588"/>
            <a:chOff x="0" y="0"/>
            <a:chExt cx="1422400" cy="452105"/>
          </a:xfrm>
        </p:grpSpPr>
        <p:sp>
          <p:nvSpPr>
            <p:cNvPr id="21" name="Freeform 21"/>
            <p:cNvSpPr/>
            <p:nvPr/>
          </p:nvSpPr>
          <p:spPr>
            <a:xfrm>
              <a:off x="0" y="0"/>
              <a:ext cx="1422400" cy="452105"/>
            </a:xfrm>
            <a:custGeom>
              <a:avLst/>
              <a:gdLst/>
              <a:ahLst/>
              <a:cxnLst/>
              <a:rect l="l" t="t" r="r" b="b"/>
              <a:pathLst>
                <a:path w="1422400" h="452105">
                  <a:moveTo>
                    <a:pt x="0" y="0"/>
                  </a:moveTo>
                  <a:lnTo>
                    <a:pt x="1422400" y="0"/>
                  </a:lnTo>
                  <a:lnTo>
                    <a:pt x="1422400" y="452105"/>
                  </a:lnTo>
                  <a:lnTo>
                    <a:pt x="0" y="452105"/>
                  </a:lnTo>
                  <a:close/>
                </a:path>
              </a:pathLst>
            </a:custGeom>
            <a:solidFill>
              <a:srgbClr val="EDECED"/>
            </a:solidFill>
          </p:spPr>
          <p:txBody>
            <a:bodyPr/>
            <a:lstStyle/>
            <a:p>
              <a:endParaRPr lang="en-US"/>
            </a:p>
          </p:txBody>
        </p:sp>
        <p:sp>
          <p:nvSpPr>
            <p:cNvPr id="22" name="TextBox 22"/>
            <p:cNvSpPr txBox="1"/>
            <p:nvPr/>
          </p:nvSpPr>
          <p:spPr>
            <a:xfrm>
              <a:off x="0" y="-28575"/>
              <a:ext cx="1422400" cy="480680"/>
            </a:xfrm>
            <a:prstGeom prst="rect">
              <a:avLst/>
            </a:prstGeom>
          </p:spPr>
          <p:txBody>
            <a:bodyPr lIns="50800" tIns="50800" rIns="50800" bIns="50800" rtlCol="0" anchor="ctr"/>
            <a:lstStyle/>
            <a:p>
              <a:pPr algn="ctr">
                <a:lnSpc>
                  <a:spcPts val="1960"/>
                </a:lnSpc>
              </a:pPr>
              <a:endParaRPr/>
            </a:p>
          </p:txBody>
        </p:sp>
      </p:grpSp>
      <p:sp>
        <p:nvSpPr>
          <p:cNvPr id="23" name="AutoShape 23"/>
          <p:cNvSpPr/>
          <p:nvPr/>
        </p:nvSpPr>
        <p:spPr>
          <a:xfrm>
            <a:off x="14399981" y="7539673"/>
            <a:ext cx="0" cy="551025"/>
          </a:xfrm>
          <a:prstGeom prst="line">
            <a:avLst/>
          </a:prstGeom>
          <a:ln w="66675" cap="flat">
            <a:solidFill>
              <a:srgbClr val="000000"/>
            </a:solidFill>
            <a:prstDash val="solid"/>
            <a:headEnd type="none" w="sm" len="sm"/>
            <a:tailEnd type="arrow" w="med" len="sm"/>
          </a:ln>
        </p:spPr>
        <p:txBody>
          <a:bodyPr/>
          <a:lstStyle/>
          <a:p>
            <a:endParaRPr lang="en-US"/>
          </a:p>
        </p:txBody>
      </p:sp>
      <p:grpSp>
        <p:nvGrpSpPr>
          <p:cNvPr id="24" name="Group 24"/>
          <p:cNvGrpSpPr/>
          <p:nvPr/>
        </p:nvGrpSpPr>
        <p:grpSpPr>
          <a:xfrm>
            <a:off x="11786597" y="8125063"/>
            <a:ext cx="5379770" cy="1722649"/>
            <a:chOff x="0" y="0"/>
            <a:chExt cx="1416894" cy="453702"/>
          </a:xfrm>
        </p:grpSpPr>
        <p:sp>
          <p:nvSpPr>
            <p:cNvPr id="25" name="Freeform 25"/>
            <p:cNvSpPr/>
            <p:nvPr/>
          </p:nvSpPr>
          <p:spPr>
            <a:xfrm>
              <a:off x="0" y="0"/>
              <a:ext cx="1416894" cy="453702"/>
            </a:xfrm>
            <a:custGeom>
              <a:avLst/>
              <a:gdLst/>
              <a:ahLst/>
              <a:cxnLst/>
              <a:rect l="l" t="t" r="r" b="b"/>
              <a:pathLst>
                <a:path w="1416894" h="453702">
                  <a:moveTo>
                    <a:pt x="0" y="0"/>
                  </a:moveTo>
                  <a:lnTo>
                    <a:pt x="1416894" y="0"/>
                  </a:lnTo>
                  <a:lnTo>
                    <a:pt x="1416894" y="453702"/>
                  </a:lnTo>
                  <a:lnTo>
                    <a:pt x="0" y="453702"/>
                  </a:lnTo>
                  <a:close/>
                </a:path>
              </a:pathLst>
            </a:custGeom>
            <a:solidFill>
              <a:srgbClr val="EDECED"/>
            </a:solidFill>
          </p:spPr>
          <p:txBody>
            <a:bodyPr/>
            <a:lstStyle/>
            <a:p>
              <a:endParaRPr lang="en-US"/>
            </a:p>
          </p:txBody>
        </p:sp>
        <p:sp>
          <p:nvSpPr>
            <p:cNvPr id="26" name="TextBox 26"/>
            <p:cNvSpPr txBox="1"/>
            <p:nvPr/>
          </p:nvSpPr>
          <p:spPr>
            <a:xfrm>
              <a:off x="0" y="-28575"/>
              <a:ext cx="1416894" cy="482277"/>
            </a:xfrm>
            <a:prstGeom prst="rect">
              <a:avLst/>
            </a:prstGeom>
          </p:spPr>
          <p:txBody>
            <a:bodyPr lIns="50800" tIns="50800" rIns="50800" bIns="50800" rtlCol="0" anchor="ctr"/>
            <a:lstStyle/>
            <a:p>
              <a:pPr algn="ctr">
                <a:lnSpc>
                  <a:spcPts val="1960"/>
                </a:lnSpc>
              </a:pPr>
              <a:endParaRPr/>
            </a:p>
          </p:txBody>
        </p:sp>
      </p:grpSp>
      <p:sp>
        <p:nvSpPr>
          <p:cNvPr id="27" name="Freeform 27"/>
          <p:cNvSpPr/>
          <p:nvPr/>
        </p:nvSpPr>
        <p:spPr>
          <a:xfrm>
            <a:off x="11756167" y="1599225"/>
            <a:ext cx="5410200" cy="1151629"/>
          </a:xfrm>
          <a:custGeom>
            <a:avLst/>
            <a:gdLst/>
            <a:ahLst/>
            <a:cxnLst/>
            <a:rect l="l" t="t" r="r" b="b"/>
            <a:pathLst>
              <a:path w="5410200" h="1151629">
                <a:moveTo>
                  <a:pt x="0" y="0"/>
                </a:moveTo>
                <a:lnTo>
                  <a:pt x="5410200" y="0"/>
                </a:lnTo>
                <a:lnTo>
                  <a:pt x="5410200" y="1151629"/>
                </a:lnTo>
                <a:lnTo>
                  <a:pt x="0" y="1151629"/>
                </a:lnTo>
                <a:lnTo>
                  <a:pt x="0" y="0"/>
                </a:lnTo>
                <a:close/>
              </a:path>
            </a:pathLst>
          </a:custGeom>
          <a:blipFill>
            <a:blip r:embed="rId9"/>
            <a:stretch>
              <a:fillRect l="-35763" t="-153756" b="-384043"/>
            </a:stretch>
          </a:blipFill>
        </p:spPr>
        <p:txBody>
          <a:bodyPr/>
          <a:lstStyle/>
          <a:p>
            <a:endParaRPr lang="en-US"/>
          </a:p>
        </p:txBody>
      </p:sp>
      <p:sp>
        <p:nvSpPr>
          <p:cNvPr id="28" name="Freeform 28"/>
          <p:cNvSpPr/>
          <p:nvPr/>
        </p:nvSpPr>
        <p:spPr>
          <a:xfrm>
            <a:off x="12518167" y="3092489"/>
            <a:ext cx="1046835" cy="991876"/>
          </a:xfrm>
          <a:custGeom>
            <a:avLst/>
            <a:gdLst/>
            <a:ahLst/>
            <a:cxnLst/>
            <a:rect l="l" t="t" r="r" b="b"/>
            <a:pathLst>
              <a:path w="1046835" h="991876">
                <a:moveTo>
                  <a:pt x="0" y="0"/>
                </a:moveTo>
                <a:lnTo>
                  <a:pt x="1046834" y="0"/>
                </a:lnTo>
                <a:lnTo>
                  <a:pt x="1046834" y="991876"/>
                </a:lnTo>
                <a:lnTo>
                  <a:pt x="0" y="9918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9" name="TextBox 29"/>
          <p:cNvSpPr txBox="1"/>
          <p:nvPr/>
        </p:nvSpPr>
        <p:spPr>
          <a:xfrm>
            <a:off x="945292" y="1523025"/>
            <a:ext cx="10822255"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Inter Bold"/>
              </a:rPr>
              <a:t>REQUIRED CAPABILITIES</a:t>
            </a:r>
          </a:p>
        </p:txBody>
      </p:sp>
      <p:sp>
        <p:nvSpPr>
          <p:cNvPr id="30" name="TextBox 30"/>
          <p:cNvSpPr txBox="1"/>
          <p:nvPr/>
        </p:nvSpPr>
        <p:spPr>
          <a:xfrm>
            <a:off x="2482744" y="3362855"/>
            <a:ext cx="3101223" cy="339725"/>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Bold"/>
              </a:rPr>
              <a:t>Real time visibility</a:t>
            </a:r>
          </a:p>
        </p:txBody>
      </p:sp>
      <p:sp>
        <p:nvSpPr>
          <p:cNvPr id="31" name="TextBox 31"/>
          <p:cNvSpPr txBox="1"/>
          <p:nvPr/>
        </p:nvSpPr>
        <p:spPr>
          <a:xfrm>
            <a:off x="8524555" y="3210373"/>
            <a:ext cx="2384920" cy="692150"/>
          </a:xfrm>
          <a:prstGeom prst="rect">
            <a:avLst/>
          </a:prstGeom>
        </p:spPr>
        <p:txBody>
          <a:bodyPr lIns="0" tIns="0" rIns="0" bIns="0" rtlCol="0" anchor="t">
            <a:spAutoFit/>
          </a:bodyPr>
          <a:lstStyle/>
          <a:p>
            <a:pPr>
              <a:lnSpc>
                <a:spcPts val="2799"/>
              </a:lnSpc>
              <a:spcBef>
                <a:spcPct val="0"/>
              </a:spcBef>
            </a:pPr>
            <a:r>
              <a:rPr lang="en-US" sz="1999">
                <a:solidFill>
                  <a:srgbClr val="171616"/>
                </a:solidFill>
                <a:latin typeface="Open Sans Bold"/>
              </a:rPr>
              <a:t>Remote Control &amp;  Automation</a:t>
            </a:r>
          </a:p>
        </p:txBody>
      </p:sp>
      <p:sp>
        <p:nvSpPr>
          <p:cNvPr id="32" name="TextBox 32"/>
          <p:cNvSpPr txBox="1"/>
          <p:nvPr/>
        </p:nvSpPr>
        <p:spPr>
          <a:xfrm>
            <a:off x="13874284" y="3210373"/>
            <a:ext cx="2977026" cy="692150"/>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Open Sans Bold"/>
              </a:rPr>
              <a:t>Integration of DERS with Grid Management</a:t>
            </a:r>
          </a:p>
        </p:txBody>
      </p:sp>
      <p:sp>
        <p:nvSpPr>
          <p:cNvPr id="33" name="TextBox 33"/>
          <p:cNvSpPr txBox="1"/>
          <p:nvPr/>
        </p:nvSpPr>
        <p:spPr>
          <a:xfrm>
            <a:off x="1074790" y="8433598"/>
            <a:ext cx="5161830" cy="1092835"/>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Open Sans"/>
              </a:rPr>
              <a:t>Copper Valley Electric Association in Alaska uses a SCADA system to monitor the performance of its 1.8 MW solar array in real-time, allowing operators to quickly detect and respond to any issues.</a:t>
            </a:r>
          </a:p>
        </p:txBody>
      </p:sp>
      <p:sp>
        <p:nvSpPr>
          <p:cNvPr id="34" name="TextBox 34"/>
          <p:cNvSpPr txBox="1"/>
          <p:nvPr/>
        </p:nvSpPr>
        <p:spPr>
          <a:xfrm>
            <a:off x="6483278" y="8365490"/>
            <a:ext cx="5089756" cy="1921510"/>
          </a:xfrm>
          <a:prstGeom prst="rect">
            <a:avLst/>
          </a:prstGeom>
        </p:spPr>
        <p:txBody>
          <a:bodyPr lIns="0" tIns="0" rIns="0" bIns="0" rtlCol="0" anchor="t">
            <a:spAutoFit/>
          </a:bodyPr>
          <a:lstStyle/>
          <a:p>
            <a:pPr algn="ctr">
              <a:lnSpc>
                <a:spcPts val="2239"/>
              </a:lnSpc>
            </a:pPr>
            <a:r>
              <a:rPr lang="en-US" sz="1599">
                <a:solidFill>
                  <a:srgbClr val="000000"/>
                </a:solidFill>
                <a:latin typeface="Open Sans"/>
              </a:rPr>
              <a:t>Kauai Island Utility Cooperative in Hawaii uses a SCADA system with automated controls to manage a 13 MW solar array and 52 MWh battery storage system, ensuring optimal performance and grid integration.</a:t>
            </a:r>
          </a:p>
          <a:p>
            <a:pPr algn="ctr">
              <a:lnSpc>
                <a:spcPts val="2239"/>
              </a:lnSpc>
            </a:pPr>
            <a:endParaRPr lang="en-US" sz="1599">
              <a:solidFill>
                <a:srgbClr val="000000"/>
              </a:solidFill>
              <a:latin typeface="Open Sans"/>
            </a:endParaRPr>
          </a:p>
          <a:p>
            <a:pPr algn="ctr">
              <a:lnSpc>
                <a:spcPts val="2239"/>
              </a:lnSpc>
              <a:spcBef>
                <a:spcPct val="0"/>
              </a:spcBef>
            </a:pPr>
            <a:endParaRPr lang="en-US" sz="1599">
              <a:solidFill>
                <a:srgbClr val="000000"/>
              </a:solidFill>
              <a:latin typeface="Open Sans"/>
            </a:endParaRPr>
          </a:p>
        </p:txBody>
      </p:sp>
      <p:sp>
        <p:nvSpPr>
          <p:cNvPr id="35" name="TextBox 35"/>
          <p:cNvSpPr txBox="1"/>
          <p:nvPr/>
        </p:nvSpPr>
        <p:spPr>
          <a:xfrm>
            <a:off x="12005455" y="8365490"/>
            <a:ext cx="4942335" cy="1645285"/>
          </a:xfrm>
          <a:prstGeom prst="rect">
            <a:avLst/>
          </a:prstGeom>
        </p:spPr>
        <p:txBody>
          <a:bodyPr lIns="0" tIns="0" rIns="0" bIns="0" rtlCol="0" anchor="t">
            <a:spAutoFit/>
          </a:bodyPr>
          <a:lstStyle/>
          <a:p>
            <a:pPr algn="ctr">
              <a:lnSpc>
                <a:spcPts val="2239"/>
              </a:lnSpc>
            </a:pPr>
            <a:r>
              <a:rPr lang="en-US" sz="1599">
                <a:solidFill>
                  <a:srgbClr val="000000"/>
                </a:solidFill>
                <a:latin typeface="Open Sans"/>
              </a:rPr>
              <a:t>Western Farmers Electric Cooperative in Oklahoma has implemented an integrated SCADA and DMS system to manage its growing portfolio of DERs, including wind and solar power, while ensuring reliable and efficient grid operations</a:t>
            </a:r>
          </a:p>
          <a:p>
            <a:pPr algn="ctr">
              <a:lnSpc>
                <a:spcPts val="2239"/>
              </a:lnSpc>
              <a:spcBef>
                <a:spcPct val="0"/>
              </a:spcBef>
            </a:pPr>
            <a:endParaRPr lang="en-US" sz="1599">
              <a:solidFill>
                <a:srgbClr val="000000"/>
              </a:solidFill>
              <a:latin typeface="Open Sans"/>
            </a:endParaRPr>
          </a:p>
        </p:txBody>
      </p:sp>
      <p:sp>
        <p:nvSpPr>
          <p:cNvPr id="36" name="TextBox 36"/>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Open Sans Bold"/>
              </a:rPr>
              <a:t>NCC GROUP OPERATIONAL TECHNOLOGY CYBER ENGINEERING (OTCE)</a:t>
            </a:r>
          </a:p>
        </p:txBody>
      </p:sp>
      <p:grpSp>
        <p:nvGrpSpPr>
          <p:cNvPr id="37" name="Group 37"/>
          <p:cNvGrpSpPr/>
          <p:nvPr/>
        </p:nvGrpSpPr>
        <p:grpSpPr>
          <a:xfrm>
            <a:off x="17898006" y="8232317"/>
            <a:ext cx="399519" cy="1025983"/>
            <a:chOff x="0" y="0"/>
            <a:chExt cx="1280047" cy="3287216"/>
          </a:xfrm>
        </p:grpSpPr>
        <p:sp>
          <p:nvSpPr>
            <p:cNvPr id="38" name="Freeform 38"/>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grpSp>
        <p:nvGrpSpPr>
          <p:cNvPr id="6" name="Group 6"/>
          <p:cNvGrpSpPr/>
          <p:nvPr/>
        </p:nvGrpSpPr>
        <p:grpSpPr>
          <a:xfrm>
            <a:off x="7735170" y="6412017"/>
            <a:ext cx="8822248" cy="2269137"/>
            <a:chOff x="0" y="0"/>
            <a:chExt cx="3218380" cy="827787"/>
          </a:xfrm>
        </p:grpSpPr>
        <p:sp>
          <p:nvSpPr>
            <p:cNvPr id="7" name="Freeform 7"/>
            <p:cNvSpPr/>
            <p:nvPr/>
          </p:nvSpPr>
          <p:spPr>
            <a:xfrm>
              <a:off x="0" y="0"/>
              <a:ext cx="3218380" cy="827787"/>
            </a:xfrm>
            <a:custGeom>
              <a:avLst/>
              <a:gdLst/>
              <a:ahLst/>
              <a:cxnLst/>
              <a:rect l="l" t="t" r="r" b="b"/>
              <a:pathLst>
                <a:path w="3218380" h="827787">
                  <a:moveTo>
                    <a:pt x="0" y="0"/>
                  </a:moveTo>
                  <a:lnTo>
                    <a:pt x="3218380" y="0"/>
                  </a:lnTo>
                  <a:lnTo>
                    <a:pt x="3218380" y="827787"/>
                  </a:lnTo>
                  <a:lnTo>
                    <a:pt x="0" y="827787"/>
                  </a:lnTo>
                  <a:close/>
                </a:path>
              </a:pathLst>
            </a:custGeom>
            <a:solidFill>
              <a:srgbClr val="EDECED">
                <a:alpha val="94902"/>
              </a:srgbClr>
            </a:solidFill>
          </p:spPr>
          <p:txBody>
            <a:bodyPr/>
            <a:lstStyle/>
            <a:p>
              <a:endParaRPr lang="en-US"/>
            </a:p>
          </p:txBody>
        </p:sp>
      </p:grpSp>
      <p:grpSp>
        <p:nvGrpSpPr>
          <p:cNvPr id="8" name="Group 8"/>
          <p:cNvGrpSpPr/>
          <p:nvPr/>
        </p:nvGrpSpPr>
        <p:grpSpPr>
          <a:xfrm>
            <a:off x="7735170" y="4201553"/>
            <a:ext cx="8822248" cy="2121643"/>
            <a:chOff x="0" y="0"/>
            <a:chExt cx="3218380" cy="773981"/>
          </a:xfrm>
        </p:grpSpPr>
        <p:sp>
          <p:nvSpPr>
            <p:cNvPr id="9" name="Freeform 9"/>
            <p:cNvSpPr/>
            <p:nvPr/>
          </p:nvSpPr>
          <p:spPr>
            <a:xfrm>
              <a:off x="0" y="0"/>
              <a:ext cx="3218380" cy="773981"/>
            </a:xfrm>
            <a:custGeom>
              <a:avLst/>
              <a:gdLst/>
              <a:ahLst/>
              <a:cxnLst/>
              <a:rect l="l" t="t" r="r" b="b"/>
              <a:pathLst>
                <a:path w="3218380" h="773981">
                  <a:moveTo>
                    <a:pt x="0" y="0"/>
                  </a:moveTo>
                  <a:lnTo>
                    <a:pt x="3218380" y="0"/>
                  </a:lnTo>
                  <a:lnTo>
                    <a:pt x="3218380" y="773981"/>
                  </a:lnTo>
                  <a:lnTo>
                    <a:pt x="0" y="773981"/>
                  </a:lnTo>
                  <a:close/>
                </a:path>
              </a:pathLst>
            </a:custGeom>
            <a:solidFill>
              <a:srgbClr val="EDECED">
                <a:alpha val="94902"/>
              </a:srgbClr>
            </a:solidFill>
          </p:spPr>
          <p:txBody>
            <a:bodyPr/>
            <a:lstStyle/>
            <a:p>
              <a:endParaRPr lang="en-US"/>
            </a:p>
          </p:txBody>
        </p:sp>
      </p:grpSp>
      <p:grpSp>
        <p:nvGrpSpPr>
          <p:cNvPr id="10" name="Group 10"/>
          <p:cNvGrpSpPr/>
          <p:nvPr/>
        </p:nvGrpSpPr>
        <p:grpSpPr>
          <a:xfrm>
            <a:off x="7735170" y="1545427"/>
            <a:ext cx="8822248" cy="2582379"/>
            <a:chOff x="0" y="0"/>
            <a:chExt cx="3218380" cy="942059"/>
          </a:xfrm>
        </p:grpSpPr>
        <p:sp>
          <p:nvSpPr>
            <p:cNvPr id="11" name="Freeform 11"/>
            <p:cNvSpPr/>
            <p:nvPr/>
          </p:nvSpPr>
          <p:spPr>
            <a:xfrm>
              <a:off x="0" y="0"/>
              <a:ext cx="3218380" cy="942059"/>
            </a:xfrm>
            <a:custGeom>
              <a:avLst/>
              <a:gdLst/>
              <a:ahLst/>
              <a:cxnLst/>
              <a:rect l="l" t="t" r="r" b="b"/>
              <a:pathLst>
                <a:path w="3218380" h="942059">
                  <a:moveTo>
                    <a:pt x="0" y="0"/>
                  </a:moveTo>
                  <a:lnTo>
                    <a:pt x="3218380" y="0"/>
                  </a:lnTo>
                  <a:lnTo>
                    <a:pt x="3218380" y="942059"/>
                  </a:lnTo>
                  <a:lnTo>
                    <a:pt x="0" y="942059"/>
                  </a:lnTo>
                  <a:close/>
                </a:path>
              </a:pathLst>
            </a:custGeom>
            <a:solidFill>
              <a:srgbClr val="EDECED">
                <a:alpha val="94902"/>
              </a:srgbClr>
            </a:solidFill>
          </p:spPr>
          <p:txBody>
            <a:bodyPr/>
            <a:lstStyle/>
            <a:p>
              <a:endParaRPr lang="en-US"/>
            </a:p>
          </p:txBody>
        </p:sp>
      </p:grpSp>
      <p:grpSp>
        <p:nvGrpSpPr>
          <p:cNvPr id="12" name="Group 12"/>
          <p:cNvGrpSpPr/>
          <p:nvPr/>
        </p:nvGrpSpPr>
        <p:grpSpPr>
          <a:xfrm>
            <a:off x="0" y="1545427"/>
            <a:ext cx="4395051" cy="7409752"/>
            <a:chOff x="0" y="0"/>
            <a:chExt cx="5860068" cy="9879670"/>
          </a:xfrm>
        </p:grpSpPr>
        <p:pic>
          <p:nvPicPr>
            <p:cNvPr id="13" name="Picture 13"/>
            <p:cNvPicPr>
              <a:picLocks noChangeAspect="1"/>
            </p:cNvPicPr>
            <p:nvPr/>
          </p:nvPicPr>
          <p:blipFill>
            <a:blip r:embed="rId5"/>
            <a:srcRect l="30240" r="30240"/>
            <a:stretch>
              <a:fillRect/>
            </a:stretch>
          </p:blipFill>
          <p:spPr>
            <a:xfrm>
              <a:off x="0" y="0"/>
              <a:ext cx="5860068" cy="9879670"/>
            </a:xfrm>
            <a:prstGeom prst="rect">
              <a:avLst/>
            </a:prstGeom>
          </p:spPr>
        </p:pic>
      </p:grpSp>
      <p:sp>
        <p:nvSpPr>
          <p:cNvPr id="14" name="TextBox 14"/>
          <p:cNvSpPr txBox="1"/>
          <p:nvPr/>
        </p:nvSpPr>
        <p:spPr>
          <a:xfrm rot="-5400000">
            <a:off x="2250150" y="5049650"/>
            <a:ext cx="7553702" cy="8636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Inter Bold"/>
              </a:rPr>
              <a:t>KEY CHALLENGES</a:t>
            </a:r>
          </a:p>
        </p:txBody>
      </p:sp>
      <p:sp>
        <p:nvSpPr>
          <p:cNvPr id="15" name="TextBox 15"/>
          <p:cNvSpPr txBox="1"/>
          <p:nvPr/>
        </p:nvSpPr>
        <p:spPr>
          <a:xfrm>
            <a:off x="8136337" y="7519893"/>
            <a:ext cx="3340953" cy="405765"/>
          </a:xfrm>
          <a:prstGeom prst="rect">
            <a:avLst/>
          </a:prstGeom>
        </p:spPr>
        <p:txBody>
          <a:bodyPr lIns="0" tIns="0" rIns="0" bIns="0" rtlCol="0" anchor="t">
            <a:spAutoFit/>
          </a:bodyPr>
          <a:lstStyle/>
          <a:p>
            <a:pPr>
              <a:lnSpc>
                <a:spcPts val="3359"/>
              </a:lnSpc>
              <a:spcBef>
                <a:spcPct val="0"/>
              </a:spcBef>
            </a:pPr>
            <a:r>
              <a:rPr lang="en-US" sz="2400" dirty="0">
                <a:solidFill>
                  <a:srgbClr val="171616"/>
                </a:solidFill>
                <a:latin typeface="Inter Bold"/>
              </a:rPr>
              <a:t>Detecting Threats</a:t>
            </a:r>
          </a:p>
        </p:txBody>
      </p:sp>
      <p:sp>
        <p:nvSpPr>
          <p:cNvPr id="16" name="TextBox 16"/>
          <p:cNvSpPr txBox="1"/>
          <p:nvPr/>
        </p:nvSpPr>
        <p:spPr>
          <a:xfrm>
            <a:off x="11861907" y="6783087"/>
            <a:ext cx="4700274" cy="1878330"/>
          </a:xfrm>
          <a:prstGeom prst="rect">
            <a:avLst/>
          </a:prstGeom>
        </p:spPr>
        <p:txBody>
          <a:bodyPr lIns="0" tIns="0" rIns="0" bIns="0" rtlCol="0" anchor="t">
            <a:spAutoFit/>
          </a:bodyPr>
          <a:lstStyle/>
          <a:p>
            <a:pPr>
              <a:lnSpc>
                <a:spcPts val="2519"/>
              </a:lnSpc>
            </a:pPr>
            <a:r>
              <a:rPr lang="en-US" sz="1799" dirty="0">
                <a:solidFill>
                  <a:srgbClr val="171616"/>
                </a:solidFill>
                <a:latin typeface="Inter"/>
              </a:rPr>
              <a:t>Do we already have issues?</a:t>
            </a:r>
          </a:p>
          <a:p>
            <a:pPr>
              <a:lnSpc>
                <a:spcPts val="2519"/>
              </a:lnSpc>
            </a:pPr>
            <a:r>
              <a:rPr lang="en-US" sz="1799" dirty="0">
                <a:solidFill>
                  <a:srgbClr val="171616"/>
                </a:solidFill>
                <a:latin typeface="Inter"/>
              </a:rPr>
              <a:t>What have others done?</a:t>
            </a:r>
          </a:p>
          <a:p>
            <a:pPr>
              <a:lnSpc>
                <a:spcPts val="2519"/>
              </a:lnSpc>
            </a:pPr>
            <a:r>
              <a:rPr lang="en-US" sz="1799" dirty="0">
                <a:solidFill>
                  <a:srgbClr val="171616"/>
                </a:solidFill>
                <a:latin typeface="Inter"/>
              </a:rPr>
              <a:t>What do we do about it?</a:t>
            </a:r>
          </a:p>
          <a:p>
            <a:pPr>
              <a:lnSpc>
                <a:spcPts val="2519"/>
              </a:lnSpc>
            </a:pPr>
            <a:r>
              <a:rPr lang="en-US" sz="1799" dirty="0">
                <a:solidFill>
                  <a:srgbClr val="171616"/>
                </a:solidFill>
                <a:latin typeface="Inter"/>
              </a:rPr>
              <a:t>Do I have resources and processes to respond to cyber incidents?</a:t>
            </a:r>
          </a:p>
          <a:p>
            <a:pPr>
              <a:lnSpc>
                <a:spcPts val="2519"/>
              </a:lnSpc>
              <a:spcBef>
                <a:spcPct val="0"/>
              </a:spcBef>
            </a:pPr>
            <a:endParaRPr lang="en-US" sz="1799" dirty="0">
              <a:solidFill>
                <a:srgbClr val="171616"/>
              </a:solidFill>
              <a:latin typeface="Inter"/>
            </a:endParaRPr>
          </a:p>
        </p:txBody>
      </p:sp>
      <p:sp>
        <p:nvSpPr>
          <p:cNvPr id="17" name="TextBox 17"/>
          <p:cNvSpPr txBox="1"/>
          <p:nvPr/>
        </p:nvSpPr>
        <p:spPr>
          <a:xfrm>
            <a:off x="8136337" y="5045204"/>
            <a:ext cx="3340953" cy="824865"/>
          </a:xfrm>
          <a:prstGeom prst="rect">
            <a:avLst/>
          </a:prstGeom>
        </p:spPr>
        <p:txBody>
          <a:bodyPr lIns="0" tIns="0" rIns="0" bIns="0" rtlCol="0" anchor="t">
            <a:spAutoFit/>
          </a:bodyPr>
          <a:lstStyle/>
          <a:p>
            <a:pPr>
              <a:lnSpc>
                <a:spcPts val="3359"/>
              </a:lnSpc>
              <a:spcBef>
                <a:spcPct val="0"/>
              </a:spcBef>
            </a:pPr>
            <a:r>
              <a:rPr lang="en-US" sz="2400">
                <a:solidFill>
                  <a:srgbClr val="171616"/>
                </a:solidFill>
                <a:latin typeface="Inter Bold"/>
              </a:rPr>
              <a:t>Managing vulnerabilities</a:t>
            </a:r>
          </a:p>
        </p:txBody>
      </p:sp>
      <p:sp>
        <p:nvSpPr>
          <p:cNvPr id="18" name="TextBox 18"/>
          <p:cNvSpPr txBox="1"/>
          <p:nvPr/>
        </p:nvSpPr>
        <p:spPr>
          <a:xfrm>
            <a:off x="11829200" y="4340163"/>
            <a:ext cx="4700274" cy="2192655"/>
          </a:xfrm>
          <a:prstGeom prst="rect">
            <a:avLst/>
          </a:prstGeom>
        </p:spPr>
        <p:txBody>
          <a:bodyPr lIns="0" tIns="0" rIns="0" bIns="0" rtlCol="0" anchor="t">
            <a:spAutoFit/>
          </a:bodyPr>
          <a:lstStyle/>
          <a:p>
            <a:pPr>
              <a:lnSpc>
                <a:spcPts val="2519"/>
              </a:lnSpc>
            </a:pPr>
            <a:r>
              <a:rPr lang="en-US" sz="1799" dirty="0">
                <a:solidFill>
                  <a:srgbClr val="171616"/>
                </a:solidFill>
                <a:latin typeface="Inter"/>
              </a:rPr>
              <a:t>What is the risk to operations?</a:t>
            </a:r>
          </a:p>
          <a:p>
            <a:pPr>
              <a:lnSpc>
                <a:spcPts val="2519"/>
              </a:lnSpc>
            </a:pPr>
            <a:r>
              <a:rPr lang="en-US" sz="1799" dirty="0">
                <a:solidFill>
                  <a:srgbClr val="171616"/>
                </a:solidFill>
                <a:latin typeface="Inter"/>
              </a:rPr>
              <a:t>How do I prioritize?</a:t>
            </a:r>
          </a:p>
          <a:p>
            <a:pPr>
              <a:lnSpc>
                <a:spcPts val="2519"/>
              </a:lnSpc>
            </a:pPr>
            <a:r>
              <a:rPr lang="en-US" sz="1799" dirty="0">
                <a:solidFill>
                  <a:srgbClr val="171616"/>
                </a:solidFill>
                <a:latin typeface="Inter"/>
              </a:rPr>
              <a:t>How do I isolate external data communications?</a:t>
            </a:r>
          </a:p>
          <a:p>
            <a:pPr>
              <a:lnSpc>
                <a:spcPts val="2519"/>
              </a:lnSpc>
            </a:pPr>
            <a:r>
              <a:rPr lang="en-US" sz="1799" dirty="0">
                <a:solidFill>
                  <a:srgbClr val="171616"/>
                </a:solidFill>
                <a:latin typeface="Inter"/>
              </a:rPr>
              <a:t>What tooling and expertise do I have that works in OT?</a:t>
            </a:r>
          </a:p>
          <a:p>
            <a:pPr>
              <a:lnSpc>
                <a:spcPts val="2519"/>
              </a:lnSpc>
              <a:spcBef>
                <a:spcPct val="0"/>
              </a:spcBef>
            </a:pPr>
            <a:endParaRPr lang="en-US" sz="1799" dirty="0">
              <a:solidFill>
                <a:srgbClr val="171616"/>
              </a:solidFill>
              <a:latin typeface="Inter"/>
            </a:endParaRPr>
          </a:p>
        </p:txBody>
      </p:sp>
      <p:sp>
        <p:nvSpPr>
          <p:cNvPr id="19" name="TextBox 19"/>
          <p:cNvSpPr txBox="1"/>
          <p:nvPr/>
        </p:nvSpPr>
        <p:spPr>
          <a:xfrm>
            <a:off x="8004710" y="2190821"/>
            <a:ext cx="3340953" cy="1243966"/>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Inter Bold"/>
              </a:rPr>
              <a:t>Understanding our Environment &amp; Ecosystem</a:t>
            </a:r>
          </a:p>
        </p:txBody>
      </p:sp>
      <p:sp>
        <p:nvSpPr>
          <p:cNvPr id="20" name="TextBox 20"/>
          <p:cNvSpPr txBox="1"/>
          <p:nvPr/>
        </p:nvSpPr>
        <p:spPr>
          <a:xfrm>
            <a:off x="11861907" y="2030801"/>
            <a:ext cx="4300192" cy="1564005"/>
          </a:xfrm>
          <a:prstGeom prst="rect">
            <a:avLst/>
          </a:prstGeom>
        </p:spPr>
        <p:txBody>
          <a:bodyPr lIns="0" tIns="0" rIns="0" bIns="0" rtlCol="0" anchor="t">
            <a:spAutoFit/>
          </a:bodyPr>
          <a:lstStyle/>
          <a:p>
            <a:pPr>
              <a:lnSpc>
                <a:spcPts val="2519"/>
              </a:lnSpc>
            </a:pPr>
            <a:r>
              <a:rPr lang="en-US" sz="1799" dirty="0">
                <a:solidFill>
                  <a:srgbClr val="000000"/>
                </a:solidFill>
                <a:latin typeface="Inter"/>
              </a:rPr>
              <a:t>What assets do I have? </a:t>
            </a:r>
          </a:p>
          <a:p>
            <a:pPr>
              <a:lnSpc>
                <a:spcPts val="2519"/>
              </a:lnSpc>
            </a:pPr>
            <a:r>
              <a:rPr lang="en-US" sz="1799" dirty="0">
                <a:solidFill>
                  <a:srgbClr val="000000"/>
                </a:solidFill>
                <a:latin typeface="Inter"/>
              </a:rPr>
              <a:t>How do they change over time?</a:t>
            </a:r>
          </a:p>
          <a:p>
            <a:pPr>
              <a:lnSpc>
                <a:spcPts val="2519"/>
              </a:lnSpc>
            </a:pPr>
            <a:r>
              <a:rPr lang="en-US" sz="1799" dirty="0">
                <a:solidFill>
                  <a:srgbClr val="000000"/>
                </a:solidFill>
                <a:latin typeface="Inter"/>
              </a:rPr>
              <a:t>Who has access?</a:t>
            </a:r>
          </a:p>
          <a:p>
            <a:pPr>
              <a:lnSpc>
                <a:spcPts val="2519"/>
              </a:lnSpc>
              <a:spcBef>
                <a:spcPct val="0"/>
              </a:spcBef>
            </a:pPr>
            <a:r>
              <a:rPr lang="en-US" sz="1799" dirty="0">
                <a:solidFill>
                  <a:srgbClr val="000000"/>
                </a:solidFill>
                <a:latin typeface="Inter"/>
              </a:rPr>
              <a:t>What will my network look like in 3 years?</a:t>
            </a:r>
          </a:p>
        </p:txBody>
      </p:sp>
      <p:sp>
        <p:nvSpPr>
          <p:cNvPr id="21" name="TextBox 21"/>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944" b="-12944"/>
            </a:stretch>
          </a:blipFill>
        </p:spPr>
        <p:txBody>
          <a:bodyPr/>
          <a:lstStyle/>
          <a:p>
            <a:endParaRPr lang="en-US"/>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73680" y="9743675"/>
            <a:ext cx="134914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a:rPr>
              <a:t>NCC Group</a:t>
            </a:r>
          </a:p>
        </p:txBody>
      </p:sp>
      <p:grpSp>
        <p:nvGrpSpPr>
          <p:cNvPr id="5" name="Group 5"/>
          <p:cNvGrpSpPr/>
          <p:nvPr/>
        </p:nvGrpSpPr>
        <p:grpSpPr>
          <a:xfrm>
            <a:off x="0" y="2133619"/>
            <a:ext cx="4842092" cy="7469340"/>
            <a:chOff x="0" y="0"/>
            <a:chExt cx="6456122" cy="9959120"/>
          </a:xfrm>
        </p:grpSpPr>
        <p:pic>
          <p:nvPicPr>
            <p:cNvPr id="6" name="Picture 6"/>
            <p:cNvPicPr>
              <a:picLocks noChangeAspect="1"/>
            </p:cNvPicPr>
            <p:nvPr/>
          </p:nvPicPr>
          <p:blipFill>
            <a:blip r:embed="rId5"/>
            <a:srcRect l="24420" r="24420"/>
            <a:stretch>
              <a:fillRect/>
            </a:stretch>
          </p:blipFill>
          <p:spPr>
            <a:xfrm>
              <a:off x="0" y="0"/>
              <a:ext cx="6456122" cy="9959120"/>
            </a:xfrm>
            <a:prstGeom prst="rect">
              <a:avLst/>
            </a:prstGeom>
          </p:spPr>
        </p:pic>
      </p:grpSp>
      <p:grpSp>
        <p:nvGrpSpPr>
          <p:cNvPr id="7" name="Group 7"/>
          <p:cNvGrpSpPr/>
          <p:nvPr/>
        </p:nvGrpSpPr>
        <p:grpSpPr>
          <a:xfrm>
            <a:off x="5072894" y="2133619"/>
            <a:ext cx="3690106" cy="3051122"/>
            <a:chOff x="0" y="0"/>
            <a:chExt cx="4920141" cy="4068163"/>
          </a:xfrm>
        </p:grpSpPr>
        <p:pic>
          <p:nvPicPr>
            <p:cNvPr id="8" name="Picture 8"/>
            <p:cNvPicPr>
              <a:picLocks noChangeAspect="1"/>
            </p:cNvPicPr>
            <p:nvPr/>
          </p:nvPicPr>
          <p:blipFill>
            <a:blip r:embed="rId6"/>
            <a:srcRect l="11373" r="11373"/>
            <a:stretch>
              <a:fillRect/>
            </a:stretch>
          </p:blipFill>
          <p:spPr>
            <a:xfrm>
              <a:off x="0" y="0"/>
              <a:ext cx="4920141" cy="4068163"/>
            </a:xfrm>
            <a:prstGeom prst="rect">
              <a:avLst/>
            </a:prstGeom>
          </p:spPr>
        </p:pic>
      </p:grpSp>
      <p:grpSp>
        <p:nvGrpSpPr>
          <p:cNvPr id="9" name="Group 9"/>
          <p:cNvGrpSpPr/>
          <p:nvPr/>
        </p:nvGrpSpPr>
        <p:grpSpPr>
          <a:xfrm>
            <a:off x="5072894" y="6571720"/>
            <a:ext cx="3690106" cy="3031238"/>
            <a:chOff x="0" y="0"/>
            <a:chExt cx="4920141" cy="4041651"/>
          </a:xfrm>
        </p:grpSpPr>
        <p:pic>
          <p:nvPicPr>
            <p:cNvPr id="10" name="Picture 10"/>
            <p:cNvPicPr>
              <a:picLocks noChangeAspect="1"/>
            </p:cNvPicPr>
            <p:nvPr/>
          </p:nvPicPr>
          <p:blipFill>
            <a:blip r:embed="rId7"/>
            <a:srcRect l="9421" r="9421"/>
            <a:stretch>
              <a:fillRect/>
            </a:stretch>
          </p:blipFill>
          <p:spPr>
            <a:xfrm>
              <a:off x="0" y="0"/>
              <a:ext cx="4920141" cy="4041651"/>
            </a:xfrm>
            <a:prstGeom prst="rect">
              <a:avLst/>
            </a:prstGeom>
          </p:spPr>
        </p:pic>
      </p:grpSp>
      <p:sp>
        <p:nvSpPr>
          <p:cNvPr id="11" name="TextBox 11"/>
          <p:cNvSpPr txBox="1"/>
          <p:nvPr/>
        </p:nvSpPr>
        <p:spPr>
          <a:xfrm>
            <a:off x="10177490" y="1865882"/>
            <a:ext cx="7081810"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Inter Bold"/>
              </a:rPr>
              <a:t>KEY PATTERNS</a:t>
            </a:r>
          </a:p>
        </p:txBody>
      </p:sp>
      <p:sp>
        <p:nvSpPr>
          <p:cNvPr id="12" name="TextBox 12"/>
          <p:cNvSpPr txBox="1"/>
          <p:nvPr/>
        </p:nvSpPr>
        <p:spPr>
          <a:xfrm>
            <a:off x="10190619" y="5442435"/>
            <a:ext cx="6634561" cy="1654810"/>
          </a:xfrm>
          <a:prstGeom prst="rect">
            <a:avLst/>
          </a:prstGeom>
        </p:spPr>
        <p:txBody>
          <a:bodyPr lIns="0" tIns="0" rIns="0" bIns="0" rtlCol="0" anchor="t">
            <a:spAutoFit/>
          </a:bodyPr>
          <a:lstStyle/>
          <a:p>
            <a:pPr>
              <a:lnSpc>
                <a:spcPts val="2239"/>
              </a:lnSpc>
              <a:spcBef>
                <a:spcPct val="0"/>
              </a:spcBef>
            </a:pPr>
            <a:r>
              <a:rPr lang="en-US" sz="1599" dirty="0">
                <a:solidFill>
                  <a:srgbClr val="171616"/>
                </a:solidFill>
                <a:latin typeface="Inter"/>
              </a:rPr>
              <a:t>Continuous monitoring of IT and OT systems, along with robust incident response capabilities, is essential for detecting and responding to cyber threats in a timely manner[1][5][15]. This includes deploying security information and event management (SIEM) solutions, conducting regular vulnerability assessments, and maintaining well-defined incident response plans.</a:t>
            </a:r>
          </a:p>
        </p:txBody>
      </p:sp>
      <p:sp>
        <p:nvSpPr>
          <p:cNvPr id="13" name="TextBox 13"/>
          <p:cNvSpPr txBox="1"/>
          <p:nvPr/>
        </p:nvSpPr>
        <p:spPr>
          <a:xfrm>
            <a:off x="10177490" y="5135730"/>
            <a:ext cx="5418421" cy="306705"/>
          </a:xfrm>
          <a:prstGeom prst="rect">
            <a:avLst/>
          </a:prstGeom>
        </p:spPr>
        <p:txBody>
          <a:bodyPr lIns="0" tIns="0" rIns="0" bIns="0" rtlCol="0" anchor="t">
            <a:spAutoFit/>
          </a:bodyPr>
          <a:lstStyle/>
          <a:p>
            <a:pPr>
              <a:lnSpc>
                <a:spcPts val="2519"/>
              </a:lnSpc>
              <a:spcBef>
                <a:spcPct val="0"/>
              </a:spcBef>
            </a:pPr>
            <a:r>
              <a:rPr lang="en-US" sz="1799" dirty="0">
                <a:solidFill>
                  <a:srgbClr val="171616"/>
                </a:solidFill>
                <a:latin typeface="Inter Bold"/>
              </a:rPr>
              <a:t>Continuous Monitoring &amp; Incident Response </a:t>
            </a:r>
          </a:p>
        </p:txBody>
      </p:sp>
      <p:sp>
        <p:nvSpPr>
          <p:cNvPr id="14" name="TextBox 14"/>
          <p:cNvSpPr txBox="1"/>
          <p:nvPr/>
        </p:nvSpPr>
        <p:spPr>
          <a:xfrm>
            <a:off x="10177490" y="3393403"/>
            <a:ext cx="6634561" cy="165481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Inter"/>
              </a:rPr>
              <a:t>A multi-layered defense-in-depth approach is recommended for securing the complex IT and OT environments in the energy sector. This includes implementing network segmentation, firewalls, intrusion detection/prevention systems, and other security controls to protect critical systems and limit the potential impact of cyber threats.</a:t>
            </a:r>
          </a:p>
        </p:txBody>
      </p:sp>
      <p:sp>
        <p:nvSpPr>
          <p:cNvPr id="15" name="TextBox 15"/>
          <p:cNvSpPr txBox="1"/>
          <p:nvPr/>
        </p:nvSpPr>
        <p:spPr>
          <a:xfrm>
            <a:off x="10177490" y="3040632"/>
            <a:ext cx="6473078" cy="306705"/>
          </a:xfrm>
          <a:prstGeom prst="rect">
            <a:avLst/>
          </a:prstGeom>
        </p:spPr>
        <p:txBody>
          <a:bodyPr lIns="0" tIns="0" rIns="0" bIns="0" rtlCol="0" anchor="t">
            <a:spAutoFit/>
          </a:bodyPr>
          <a:lstStyle/>
          <a:p>
            <a:pPr>
              <a:lnSpc>
                <a:spcPts val="2519"/>
              </a:lnSpc>
              <a:spcBef>
                <a:spcPct val="0"/>
              </a:spcBef>
            </a:pPr>
            <a:r>
              <a:rPr lang="en-US" sz="1799">
                <a:solidFill>
                  <a:srgbClr val="171616"/>
                </a:solidFill>
                <a:latin typeface="Inter Bold"/>
              </a:rPr>
              <a:t>Defense-in-Depth and Segmentation</a:t>
            </a:r>
          </a:p>
        </p:txBody>
      </p:sp>
      <p:sp>
        <p:nvSpPr>
          <p:cNvPr id="16" name="TextBox 16"/>
          <p:cNvSpPr txBox="1"/>
          <p:nvPr/>
        </p:nvSpPr>
        <p:spPr>
          <a:xfrm>
            <a:off x="10177490" y="7572754"/>
            <a:ext cx="6634561" cy="1931035"/>
          </a:xfrm>
          <a:prstGeom prst="rect">
            <a:avLst/>
          </a:prstGeom>
        </p:spPr>
        <p:txBody>
          <a:bodyPr lIns="0" tIns="0" rIns="0" bIns="0" rtlCol="0" anchor="t">
            <a:spAutoFit/>
          </a:bodyPr>
          <a:lstStyle/>
          <a:p>
            <a:pPr>
              <a:lnSpc>
                <a:spcPts val="2239"/>
              </a:lnSpc>
              <a:spcBef>
                <a:spcPct val="0"/>
              </a:spcBef>
            </a:pPr>
            <a:r>
              <a:rPr lang="en-US" sz="1599" dirty="0">
                <a:solidFill>
                  <a:srgbClr val="171616"/>
                </a:solidFill>
                <a:latin typeface="Inter"/>
              </a:rPr>
              <a:t>PAM systems are crucial for controlling and monitoring privileged access to critical systems and infrastructure in the energy sector. They help enforce least privilege principles, manage shared accounts, and provide detailed auditing and reporting capabilities. PAM solutions can secure remote access for vendors, contractors, and employees to operational technology (OT) systems like SCADA and DCS.</a:t>
            </a:r>
          </a:p>
        </p:txBody>
      </p:sp>
      <p:sp>
        <p:nvSpPr>
          <p:cNvPr id="17" name="TextBox 17"/>
          <p:cNvSpPr txBox="1"/>
          <p:nvPr/>
        </p:nvSpPr>
        <p:spPr>
          <a:xfrm>
            <a:off x="10177490" y="7260377"/>
            <a:ext cx="6634561" cy="306705"/>
          </a:xfrm>
          <a:prstGeom prst="rect">
            <a:avLst/>
          </a:prstGeom>
        </p:spPr>
        <p:txBody>
          <a:bodyPr lIns="0" tIns="0" rIns="0" bIns="0" rtlCol="0" anchor="t">
            <a:spAutoFit/>
          </a:bodyPr>
          <a:lstStyle/>
          <a:p>
            <a:pPr>
              <a:lnSpc>
                <a:spcPts val="2519"/>
              </a:lnSpc>
              <a:spcBef>
                <a:spcPct val="0"/>
              </a:spcBef>
            </a:pPr>
            <a:r>
              <a:rPr lang="en-US" sz="1799" dirty="0">
                <a:solidFill>
                  <a:srgbClr val="171616"/>
                </a:solidFill>
                <a:latin typeface="Inter Bold"/>
              </a:rPr>
              <a:t>Privileged Access Management &amp; Secure Remote Access</a:t>
            </a:r>
          </a:p>
        </p:txBody>
      </p:sp>
      <p:grpSp>
        <p:nvGrpSpPr>
          <p:cNvPr id="18" name="Group 18"/>
          <p:cNvGrpSpPr/>
          <p:nvPr/>
        </p:nvGrpSpPr>
        <p:grpSpPr>
          <a:xfrm>
            <a:off x="5072894" y="5270791"/>
            <a:ext cx="3690106" cy="1182404"/>
            <a:chOff x="0" y="0"/>
            <a:chExt cx="4920141" cy="1576538"/>
          </a:xfrm>
        </p:grpSpPr>
        <p:pic>
          <p:nvPicPr>
            <p:cNvPr id="19" name="Picture 19"/>
            <p:cNvPicPr>
              <a:picLocks noChangeAspect="1"/>
            </p:cNvPicPr>
            <p:nvPr/>
          </p:nvPicPr>
          <p:blipFill>
            <a:blip r:embed="rId8"/>
            <a:srcRect t="25983" b="25983"/>
            <a:stretch>
              <a:fillRect/>
            </a:stretch>
          </p:blipFill>
          <p:spPr>
            <a:xfrm>
              <a:off x="0" y="0"/>
              <a:ext cx="4920141" cy="1576538"/>
            </a:xfrm>
            <a:prstGeom prst="rect">
              <a:avLst/>
            </a:prstGeom>
          </p:spPr>
        </p:pic>
      </p:grpSp>
      <p:sp>
        <p:nvSpPr>
          <p:cNvPr id="20" name="TextBox 20"/>
          <p:cNvSpPr txBox="1"/>
          <p:nvPr/>
        </p:nvSpPr>
        <p:spPr>
          <a:xfrm>
            <a:off x="333344" y="340213"/>
            <a:ext cx="6909203" cy="240665"/>
          </a:xfrm>
          <a:prstGeom prst="rect">
            <a:avLst/>
          </a:prstGeom>
        </p:spPr>
        <p:txBody>
          <a:bodyPr lIns="0" tIns="0" rIns="0" bIns="0" rtlCol="0" anchor="t">
            <a:spAutoFit/>
          </a:bodyPr>
          <a:lstStyle/>
          <a:p>
            <a:pPr>
              <a:lnSpc>
                <a:spcPts val="1960"/>
              </a:lnSpc>
              <a:spcBef>
                <a:spcPct val="0"/>
              </a:spcBef>
            </a:pPr>
            <a:r>
              <a:rPr lang="en-US" sz="1400">
                <a:solidFill>
                  <a:srgbClr val="171616"/>
                </a:solidFill>
                <a:latin typeface="Inter Bold"/>
              </a:rPr>
              <a:t>NCC GROUP OPERATIONAL TECHNOLOGY CYBER ENGINEERING (OTCE)</a:t>
            </a:r>
          </a:p>
        </p:txBody>
      </p:sp>
      <p:grpSp>
        <p:nvGrpSpPr>
          <p:cNvPr id="21" name="Group 21"/>
          <p:cNvGrpSpPr/>
          <p:nvPr/>
        </p:nvGrpSpPr>
        <p:grpSpPr>
          <a:xfrm>
            <a:off x="17898006" y="8232317"/>
            <a:ext cx="399519" cy="1025983"/>
            <a:chOff x="0" y="0"/>
            <a:chExt cx="1280047" cy="3287216"/>
          </a:xfrm>
        </p:grpSpPr>
        <p:sp>
          <p:nvSpPr>
            <p:cNvPr id="22" name="Freeform 22"/>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7F6F150ED0124DA9C4536BA1FE40B2" ma:contentTypeVersion="18" ma:contentTypeDescription="Create a new document." ma:contentTypeScope="" ma:versionID="444c3750050648a26c15c83ccadd7b22">
  <xsd:schema xmlns:xsd="http://www.w3.org/2001/XMLSchema" xmlns:xs="http://www.w3.org/2001/XMLSchema" xmlns:p="http://schemas.microsoft.com/office/2006/metadata/properties" xmlns:ns3="b727aae9-e684-424d-a26c-9fb65312534a" xmlns:ns4="82b695a9-e05a-42ea-a056-a5bec5f2e2ec" targetNamespace="http://schemas.microsoft.com/office/2006/metadata/properties" ma:root="true" ma:fieldsID="173dba0c45d6eb98c5e148b042879110" ns3:_="" ns4:_="">
    <xsd:import namespace="b727aae9-e684-424d-a26c-9fb65312534a"/>
    <xsd:import namespace="82b695a9-e05a-42ea-a056-a5bec5f2e2e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27aae9-e684-424d-a26c-9fb65312534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b695a9-e05a-42ea-a056-a5bec5f2e2e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2b695a9-e05a-42ea-a056-a5bec5f2e2ec" xsi:nil="true"/>
  </documentManagement>
</p:properties>
</file>

<file path=customXml/itemProps1.xml><?xml version="1.0" encoding="utf-8"?>
<ds:datastoreItem xmlns:ds="http://schemas.openxmlformats.org/officeDocument/2006/customXml" ds:itemID="{E3322EA9-8C2E-445F-93DC-CCB12D9A84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27aae9-e684-424d-a26c-9fb65312534a"/>
    <ds:schemaRef ds:uri="82b695a9-e05a-42ea-a056-a5bec5f2e2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43FAF7-36BF-4F6F-AB4F-3443913CDA96}">
  <ds:schemaRefs>
    <ds:schemaRef ds:uri="http://schemas.microsoft.com/sharepoint/v3/contenttype/forms"/>
  </ds:schemaRefs>
</ds:datastoreItem>
</file>

<file path=customXml/itemProps3.xml><?xml version="1.0" encoding="utf-8"?>
<ds:datastoreItem xmlns:ds="http://schemas.openxmlformats.org/officeDocument/2006/customXml" ds:itemID="{151F2C80-4290-44A2-BCDA-ED3338153F90}">
  <ds:schemaRefs>
    <ds:schemaRef ds:uri="b727aae9-e684-424d-a26c-9fb65312534a"/>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82b695a9-e05a-42ea-a056-a5bec5f2e2ec"/>
    <ds:schemaRef ds:uri="http://purl.org/dc/dcmitype/"/>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315</TotalTime>
  <Words>2812</Words>
  <Application>Microsoft Office PowerPoint</Application>
  <PresentationFormat>Custom</PresentationFormat>
  <Paragraphs>289</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Open Sans</vt:lpstr>
      <vt:lpstr>Calibri</vt:lpstr>
      <vt:lpstr>Open Sans Bold</vt:lpstr>
      <vt:lpstr>Inter Medium</vt:lpstr>
      <vt:lpstr>Source Sans Pro</vt: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WECA Cybersecurity Concerns 2024-NCC-JTM</dc:title>
  <dc:creator>Jim</dc:creator>
  <cp:lastModifiedBy>Jim McKenney</cp:lastModifiedBy>
  <cp:revision>8</cp:revision>
  <dcterms:created xsi:type="dcterms:W3CDTF">2006-08-16T00:00:00Z</dcterms:created>
  <dcterms:modified xsi:type="dcterms:W3CDTF">2025-08-15T22:48:01Z</dcterms:modified>
  <dc:identifier>DAGBtNkvKuo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0x0101001C7F6F150ED0124DA9C4536BA1FE40B2</vt:lpwstr>
  </property>
</Properties>
</file>